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3" r:id="rId2"/>
    <p:sldId id="290" r:id="rId3"/>
    <p:sldId id="280" r:id="rId4"/>
    <p:sldId id="291" r:id="rId5"/>
    <p:sldId id="289" r:id="rId6"/>
    <p:sldId id="297" r:id="rId7"/>
    <p:sldId id="294" r:id="rId8"/>
    <p:sldId id="29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EC5"/>
    <a:srgbClr val="578FC7"/>
    <a:srgbClr val="8FCDF5"/>
    <a:srgbClr val="C3E1F7"/>
    <a:srgbClr val="74BD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687" autoAdjust="0"/>
  </p:normalViewPr>
  <p:slideViewPr>
    <p:cSldViewPr>
      <p:cViewPr>
        <p:scale>
          <a:sx n="100" d="100"/>
          <a:sy n="100" d="100"/>
        </p:scale>
        <p:origin x="-2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2F7A2A-0102-4814-9632-1DB1320385C4}" type="doc">
      <dgm:prSet loTypeId="urn:microsoft.com/office/officeart/2005/8/layout/venn2" loCatId="relationship" qsTypeId="urn:microsoft.com/office/officeart/2005/8/quickstyle/3d1" qsCatId="3D" csTypeId="urn:microsoft.com/office/officeart/2005/8/colors/accent2_4" csCatId="accent2" phldr="1"/>
      <dgm:spPr/>
      <dgm:t>
        <a:bodyPr/>
        <a:lstStyle/>
        <a:p>
          <a:endParaRPr lang="en-US"/>
        </a:p>
      </dgm:t>
    </dgm:pt>
    <dgm:pt modelId="{88F835DC-2BCA-4C9B-B9BE-8A72E85A82E3}">
      <dgm:prSet phldrT="[Text]" custT="1"/>
      <dgm:spPr/>
      <dgm:t>
        <a:bodyPr/>
        <a:lstStyle/>
        <a:p>
          <a:r>
            <a:rPr lang="en-US" sz="1200" b="1" smtClean="0"/>
            <a:t>School Leadership</a:t>
          </a:r>
          <a:endParaRPr lang="en-US" sz="1200" b="1" dirty="0" smtClean="0"/>
        </a:p>
      </dgm:t>
    </dgm:pt>
    <dgm:pt modelId="{0DF1CF12-5590-4048-8441-5E158D4CBE8D}" type="parTrans" cxnId="{A91CE70B-3421-4D5F-B830-42AE9E763B07}">
      <dgm:prSet/>
      <dgm:spPr/>
      <dgm:t>
        <a:bodyPr/>
        <a:lstStyle/>
        <a:p>
          <a:endParaRPr lang="en-US" sz="1100"/>
        </a:p>
      </dgm:t>
    </dgm:pt>
    <dgm:pt modelId="{B17ABC1F-7202-46FC-81D8-4F2746A66BEE}" type="sibTrans" cxnId="{A91CE70B-3421-4D5F-B830-42AE9E763B07}">
      <dgm:prSet/>
      <dgm:spPr/>
      <dgm:t>
        <a:bodyPr/>
        <a:lstStyle/>
        <a:p>
          <a:endParaRPr lang="en-US" sz="1100"/>
        </a:p>
      </dgm:t>
    </dgm:pt>
    <dgm:pt modelId="{215E1F77-281C-4DCE-9A85-DCA34AD1BB6F}">
      <dgm:prSet phldrT="[Text]" custT="1"/>
      <dgm:spPr/>
      <dgm:t>
        <a:bodyPr/>
        <a:lstStyle/>
        <a:p>
          <a:r>
            <a:rPr lang="en-US" sz="1200" b="1" dirty="0" smtClean="0">
              <a:solidFill>
                <a:schemeClr val="tx1">
                  <a:lumMod val="75000"/>
                  <a:lumOff val="25000"/>
                </a:schemeClr>
              </a:solidFill>
            </a:rPr>
            <a:t>Innovative Teaching Practices</a:t>
          </a:r>
          <a:endParaRPr lang="en-US" sz="1200" b="1" dirty="0">
            <a:solidFill>
              <a:schemeClr val="tx1">
                <a:lumMod val="75000"/>
                <a:lumOff val="25000"/>
              </a:schemeClr>
            </a:solidFill>
          </a:endParaRPr>
        </a:p>
      </dgm:t>
    </dgm:pt>
    <dgm:pt modelId="{8A1C0538-5B26-4FF5-941D-05A44BE95D2A}" type="parTrans" cxnId="{E90B99E0-F1A1-4DF3-BD3B-580F08006C48}">
      <dgm:prSet/>
      <dgm:spPr/>
      <dgm:t>
        <a:bodyPr/>
        <a:lstStyle/>
        <a:p>
          <a:endParaRPr lang="en-US" sz="1100"/>
        </a:p>
      </dgm:t>
    </dgm:pt>
    <dgm:pt modelId="{CC89DDDE-E5AA-4A9B-BBC5-FBC089992E47}" type="sibTrans" cxnId="{E90B99E0-F1A1-4DF3-BD3B-580F08006C48}">
      <dgm:prSet/>
      <dgm:spPr/>
      <dgm:t>
        <a:bodyPr/>
        <a:lstStyle/>
        <a:p>
          <a:endParaRPr lang="en-US" sz="1100"/>
        </a:p>
      </dgm:t>
    </dgm:pt>
    <dgm:pt modelId="{FE8E34B9-4F19-437E-8A59-3B16E3E24363}">
      <dgm:prSet phldrT="[Text]" custT="1"/>
      <dgm:spPr/>
      <dgm:t>
        <a:bodyPr/>
        <a:lstStyle/>
        <a:p>
          <a:r>
            <a:rPr lang="en-US" sz="1400" b="1" smtClean="0"/>
            <a:t>Student Centered Learning</a:t>
          </a:r>
          <a:endParaRPr lang="en-US" sz="1400" b="1" dirty="0"/>
        </a:p>
      </dgm:t>
    </dgm:pt>
    <dgm:pt modelId="{E1458A74-3F7B-4830-9D1F-3065B07C9715}" type="parTrans" cxnId="{20BE9E63-C791-4187-B7CC-18B03463893D}">
      <dgm:prSet/>
      <dgm:spPr/>
      <dgm:t>
        <a:bodyPr/>
        <a:lstStyle/>
        <a:p>
          <a:endParaRPr lang="en-US" sz="1100"/>
        </a:p>
      </dgm:t>
    </dgm:pt>
    <dgm:pt modelId="{56115D5A-54EB-4CD5-92D7-5CCC0BD2B625}" type="sibTrans" cxnId="{20BE9E63-C791-4187-B7CC-18B03463893D}">
      <dgm:prSet/>
      <dgm:spPr/>
      <dgm:t>
        <a:bodyPr/>
        <a:lstStyle/>
        <a:p>
          <a:endParaRPr lang="en-US" sz="1100"/>
        </a:p>
      </dgm:t>
    </dgm:pt>
    <dgm:pt modelId="{DDC3A7D6-1AE0-409E-A390-BC0CE2DEBE16}">
      <dgm:prSet phldrT="[Text]" custT="1"/>
      <dgm:spPr/>
      <dgm:t>
        <a:bodyPr/>
        <a:lstStyle/>
        <a:p>
          <a:r>
            <a:rPr lang="en-US" sz="1200" b="1" dirty="0" smtClean="0"/>
            <a:t>Education System Change</a:t>
          </a:r>
        </a:p>
      </dgm:t>
    </dgm:pt>
    <dgm:pt modelId="{060B67BA-F6DB-4427-B937-B633BCD31828}" type="parTrans" cxnId="{69001EA7-F266-4269-8D06-1B5F0B1C7979}">
      <dgm:prSet/>
      <dgm:spPr/>
      <dgm:t>
        <a:bodyPr/>
        <a:lstStyle/>
        <a:p>
          <a:endParaRPr lang="en-US" sz="1100"/>
        </a:p>
      </dgm:t>
    </dgm:pt>
    <dgm:pt modelId="{4ADF0BC8-B427-4B56-966F-4CF8DD90D15E}" type="sibTrans" cxnId="{69001EA7-F266-4269-8D06-1B5F0B1C7979}">
      <dgm:prSet/>
      <dgm:spPr/>
      <dgm:t>
        <a:bodyPr/>
        <a:lstStyle/>
        <a:p>
          <a:endParaRPr lang="en-US" sz="1100"/>
        </a:p>
      </dgm:t>
    </dgm:pt>
    <dgm:pt modelId="{EF2C8047-D34B-4CF5-9EE3-1B0BCB66A5CB}" type="pres">
      <dgm:prSet presAssocID="{2B2F7A2A-0102-4814-9632-1DB1320385C4}" presName="Name0" presStyleCnt="0">
        <dgm:presLayoutVars>
          <dgm:chMax val="7"/>
          <dgm:resizeHandles val="exact"/>
        </dgm:presLayoutVars>
      </dgm:prSet>
      <dgm:spPr/>
      <dgm:t>
        <a:bodyPr/>
        <a:lstStyle/>
        <a:p>
          <a:endParaRPr lang="en-US"/>
        </a:p>
      </dgm:t>
    </dgm:pt>
    <dgm:pt modelId="{3296A6F0-3AB0-4E42-A3F3-204C4C864FAD}" type="pres">
      <dgm:prSet presAssocID="{2B2F7A2A-0102-4814-9632-1DB1320385C4}" presName="comp1" presStyleCnt="0"/>
      <dgm:spPr/>
      <dgm:t>
        <a:bodyPr/>
        <a:lstStyle/>
        <a:p>
          <a:endParaRPr lang="en-US"/>
        </a:p>
      </dgm:t>
    </dgm:pt>
    <dgm:pt modelId="{6BB9357E-B5B3-4F5A-845B-319FD170A79A}" type="pres">
      <dgm:prSet presAssocID="{2B2F7A2A-0102-4814-9632-1DB1320385C4}" presName="circle1" presStyleLbl="node1" presStyleIdx="0" presStyleCnt="4" custScaleX="107479"/>
      <dgm:spPr/>
      <dgm:t>
        <a:bodyPr/>
        <a:lstStyle/>
        <a:p>
          <a:endParaRPr lang="en-US"/>
        </a:p>
      </dgm:t>
    </dgm:pt>
    <dgm:pt modelId="{6A07E0D8-3708-4CEE-9319-3185B35906BD}" type="pres">
      <dgm:prSet presAssocID="{2B2F7A2A-0102-4814-9632-1DB1320385C4}" presName="c1text" presStyleLbl="node1" presStyleIdx="0" presStyleCnt="4">
        <dgm:presLayoutVars>
          <dgm:bulletEnabled val="1"/>
        </dgm:presLayoutVars>
      </dgm:prSet>
      <dgm:spPr/>
      <dgm:t>
        <a:bodyPr/>
        <a:lstStyle/>
        <a:p>
          <a:endParaRPr lang="en-US"/>
        </a:p>
      </dgm:t>
    </dgm:pt>
    <dgm:pt modelId="{07C5B60A-A943-4D2F-A283-B0BFDE800A06}" type="pres">
      <dgm:prSet presAssocID="{2B2F7A2A-0102-4814-9632-1DB1320385C4}" presName="comp2" presStyleCnt="0"/>
      <dgm:spPr/>
      <dgm:t>
        <a:bodyPr/>
        <a:lstStyle/>
        <a:p>
          <a:endParaRPr lang="en-US"/>
        </a:p>
      </dgm:t>
    </dgm:pt>
    <dgm:pt modelId="{80816DEE-A911-41E9-887E-821A2B53926B}" type="pres">
      <dgm:prSet presAssocID="{2B2F7A2A-0102-4814-9632-1DB1320385C4}" presName="circle2" presStyleLbl="node1" presStyleIdx="1" presStyleCnt="4" custScaleX="109067"/>
      <dgm:spPr/>
      <dgm:t>
        <a:bodyPr/>
        <a:lstStyle/>
        <a:p>
          <a:endParaRPr lang="en-US"/>
        </a:p>
      </dgm:t>
    </dgm:pt>
    <dgm:pt modelId="{0FB84398-31AD-43D7-82C5-01B3B7980F5A}" type="pres">
      <dgm:prSet presAssocID="{2B2F7A2A-0102-4814-9632-1DB1320385C4}" presName="c2text" presStyleLbl="node1" presStyleIdx="1" presStyleCnt="4">
        <dgm:presLayoutVars>
          <dgm:bulletEnabled val="1"/>
        </dgm:presLayoutVars>
      </dgm:prSet>
      <dgm:spPr/>
      <dgm:t>
        <a:bodyPr/>
        <a:lstStyle/>
        <a:p>
          <a:endParaRPr lang="en-US"/>
        </a:p>
      </dgm:t>
    </dgm:pt>
    <dgm:pt modelId="{FE467A16-671D-4668-8401-0ACC776EAF0F}" type="pres">
      <dgm:prSet presAssocID="{2B2F7A2A-0102-4814-9632-1DB1320385C4}" presName="comp3" presStyleCnt="0"/>
      <dgm:spPr/>
      <dgm:t>
        <a:bodyPr/>
        <a:lstStyle/>
        <a:p>
          <a:endParaRPr lang="en-US"/>
        </a:p>
      </dgm:t>
    </dgm:pt>
    <dgm:pt modelId="{929C6E55-36A7-4A43-9216-BF67962D2BBE}" type="pres">
      <dgm:prSet presAssocID="{2B2F7A2A-0102-4814-9632-1DB1320385C4}" presName="circle3" presStyleLbl="node1" presStyleIdx="2" presStyleCnt="4" custScaleX="99744"/>
      <dgm:spPr/>
      <dgm:t>
        <a:bodyPr/>
        <a:lstStyle/>
        <a:p>
          <a:endParaRPr lang="en-US"/>
        </a:p>
      </dgm:t>
    </dgm:pt>
    <dgm:pt modelId="{F4EDDF70-153F-49FB-B2CB-906E52FC5056}" type="pres">
      <dgm:prSet presAssocID="{2B2F7A2A-0102-4814-9632-1DB1320385C4}" presName="c3text" presStyleLbl="node1" presStyleIdx="2" presStyleCnt="4">
        <dgm:presLayoutVars>
          <dgm:bulletEnabled val="1"/>
        </dgm:presLayoutVars>
      </dgm:prSet>
      <dgm:spPr/>
      <dgm:t>
        <a:bodyPr/>
        <a:lstStyle/>
        <a:p>
          <a:endParaRPr lang="en-US"/>
        </a:p>
      </dgm:t>
    </dgm:pt>
    <dgm:pt modelId="{62E3934C-B71B-4DB9-A591-528D0302863B}" type="pres">
      <dgm:prSet presAssocID="{2B2F7A2A-0102-4814-9632-1DB1320385C4}" presName="comp4" presStyleCnt="0"/>
      <dgm:spPr/>
      <dgm:t>
        <a:bodyPr/>
        <a:lstStyle/>
        <a:p>
          <a:endParaRPr lang="en-US"/>
        </a:p>
      </dgm:t>
    </dgm:pt>
    <dgm:pt modelId="{3E6BCAD0-4530-498E-B6B4-5C936C6816EB}" type="pres">
      <dgm:prSet presAssocID="{2B2F7A2A-0102-4814-9632-1DB1320385C4}" presName="circle4" presStyleLbl="node1" presStyleIdx="3" presStyleCnt="4" custScaleX="113550"/>
      <dgm:spPr/>
      <dgm:t>
        <a:bodyPr/>
        <a:lstStyle/>
        <a:p>
          <a:endParaRPr lang="en-US"/>
        </a:p>
      </dgm:t>
    </dgm:pt>
    <dgm:pt modelId="{DB65D3E2-1B15-4EE4-8408-3DAA48F1E46B}" type="pres">
      <dgm:prSet presAssocID="{2B2F7A2A-0102-4814-9632-1DB1320385C4}" presName="c4text" presStyleLbl="node1" presStyleIdx="3" presStyleCnt="4">
        <dgm:presLayoutVars>
          <dgm:bulletEnabled val="1"/>
        </dgm:presLayoutVars>
      </dgm:prSet>
      <dgm:spPr/>
      <dgm:t>
        <a:bodyPr/>
        <a:lstStyle/>
        <a:p>
          <a:endParaRPr lang="en-US"/>
        </a:p>
      </dgm:t>
    </dgm:pt>
  </dgm:ptLst>
  <dgm:cxnLst>
    <dgm:cxn modelId="{37BF3121-673F-4F0B-8EFD-A2751B181126}" type="presOf" srcId="{FE8E34B9-4F19-437E-8A59-3B16E3E24363}" destId="{DB65D3E2-1B15-4EE4-8408-3DAA48F1E46B}" srcOrd="1" destOrd="0" presId="urn:microsoft.com/office/officeart/2005/8/layout/venn2"/>
    <dgm:cxn modelId="{67EA8D33-9F78-4A39-B1B8-B1199277100E}" type="presOf" srcId="{DDC3A7D6-1AE0-409E-A390-BC0CE2DEBE16}" destId="{6A07E0D8-3708-4CEE-9319-3185B35906BD}" srcOrd="1" destOrd="0" presId="urn:microsoft.com/office/officeart/2005/8/layout/venn2"/>
    <dgm:cxn modelId="{76E2787A-DD3B-4292-913B-233C0EAF0968}" type="presOf" srcId="{88F835DC-2BCA-4C9B-B9BE-8A72E85A82E3}" destId="{80816DEE-A911-41E9-887E-821A2B53926B}" srcOrd="0" destOrd="0" presId="urn:microsoft.com/office/officeart/2005/8/layout/venn2"/>
    <dgm:cxn modelId="{6B8D4D75-569C-442F-882A-8BF01BC03E9E}" type="presOf" srcId="{215E1F77-281C-4DCE-9A85-DCA34AD1BB6F}" destId="{F4EDDF70-153F-49FB-B2CB-906E52FC5056}" srcOrd="1" destOrd="0" presId="urn:microsoft.com/office/officeart/2005/8/layout/venn2"/>
    <dgm:cxn modelId="{7738DC9D-9ECE-4224-ADF2-BC83CE8BBA15}" type="presOf" srcId="{FE8E34B9-4F19-437E-8A59-3B16E3E24363}" destId="{3E6BCAD0-4530-498E-B6B4-5C936C6816EB}" srcOrd="0" destOrd="0" presId="urn:microsoft.com/office/officeart/2005/8/layout/venn2"/>
    <dgm:cxn modelId="{10150AD7-C286-46D0-BBFA-5E8EEB8EC25B}" type="presOf" srcId="{88F835DC-2BCA-4C9B-B9BE-8A72E85A82E3}" destId="{0FB84398-31AD-43D7-82C5-01B3B7980F5A}" srcOrd="1" destOrd="0" presId="urn:microsoft.com/office/officeart/2005/8/layout/venn2"/>
    <dgm:cxn modelId="{8778C095-EEB0-44CA-8CF1-B26F36D7F918}" type="presOf" srcId="{215E1F77-281C-4DCE-9A85-DCA34AD1BB6F}" destId="{929C6E55-36A7-4A43-9216-BF67962D2BBE}" srcOrd="0" destOrd="0" presId="urn:microsoft.com/office/officeart/2005/8/layout/venn2"/>
    <dgm:cxn modelId="{20BE9E63-C791-4187-B7CC-18B03463893D}" srcId="{2B2F7A2A-0102-4814-9632-1DB1320385C4}" destId="{FE8E34B9-4F19-437E-8A59-3B16E3E24363}" srcOrd="3" destOrd="0" parTransId="{E1458A74-3F7B-4830-9D1F-3065B07C9715}" sibTransId="{56115D5A-54EB-4CD5-92D7-5CCC0BD2B625}"/>
    <dgm:cxn modelId="{A91CE70B-3421-4D5F-B830-42AE9E763B07}" srcId="{2B2F7A2A-0102-4814-9632-1DB1320385C4}" destId="{88F835DC-2BCA-4C9B-B9BE-8A72E85A82E3}" srcOrd="1" destOrd="0" parTransId="{0DF1CF12-5590-4048-8441-5E158D4CBE8D}" sibTransId="{B17ABC1F-7202-46FC-81D8-4F2746A66BEE}"/>
    <dgm:cxn modelId="{E90B99E0-F1A1-4DF3-BD3B-580F08006C48}" srcId="{2B2F7A2A-0102-4814-9632-1DB1320385C4}" destId="{215E1F77-281C-4DCE-9A85-DCA34AD1BB6F}" srcOrd="2" destOrd="0" parTransId="{8A1C0538-5B26-4FF5-941D-05A44BE95D2A}" sibTransId="{CC89DDDE-E5AA-4A9B-BBC5-FBC089992E47}"/>
    <dgm:cxn modelId="{614E2F26-8077-41A9-BCB6-DE89337CD62F}" type="presOf" srcId="{2B2F7A2A-0102-4814-9632-1DB1320385C4}" destId="{EF2C8047-D34B-4CF5-9EE3-1B0BCB66A5CB}" srcOrd="0" destOrd="0" presId="urn:microsoft.com/office/officeart/2005/8/layout/venn2"/>
    <dgm:cxn modelId="{69001EA7-F266-4269-8D06-1B5F0B1C7979}" srcId="{2B2F7A2A-0102-4814-9632-1DB1320385C4}" destId="{DDC3A7D6-1AE0-409E-A390-BC0CE2DEBE16}" srcOrd="0" destOrd="0" parTransId="{060B67BA-F6DB-4427-B937-B633BCD31828}" sibTransId="{4ADF0BC8-B427-4B56-966F-4CF8DD90D15E}"/>
    <dgm:cxn modelId="{88622E63-6E84-446C-9CAB-5232D52614C9}" type="presOf" srcId="{DDC3A7D6-1AE0-409E-A390-BC0CE2DEBE16}" destId="{6BB9357E-B5B3-4F5A-845B-319FD170A79A}" srcOrd="0" destOrd="0" presId="urn:microsoft.com/office/officeart/2005/8/layout/venn2"/>
    <dgm:cxn modelId="{885759C2-D2F2-4BEA-8D45-8A2DA72BE541}" type="presParOf" srcId="{EF2C8047-D34B-4CF5-9EE3-1B0BCB66A5CB}" destId="{3296A6F0-3AB0-4E42-A3F3-204C4C864FAD}" srcOrd="0" destOrd="0" presId="urn:microsoft.com/office/officeart/2005/8/layout/venn2"/>
    <dgm:cxn modelId="{0DA8A86C-F2BA-4434-9104-8CA5EE4E15F2}" type="presParOf" srcId="{3296A6F0-3AB0-4E42-A3F3-204C4C864FAD}" destId="{6BB9357E-B5B3-4F5A-845B-319FD170A79A}" srcOrd="0" destOrd="0" presId="urn:microsoft.com/office/officeart/2005/8/layout/venn2"/>
    <dgm:cxn modelId="{0E65C04F-C133-4427-98AD-A6DAFE7F42DD}" type="presParOf" srcId="{3296A6F0-3AB0-4E42-A3F3-204C4C864FAD}" destId="{6A07E0D8-3708-4CEE-9319-3185B35906BD}" srcOrd="1" destOrd="0" presId="urn:microsoft.com/office/officeart/2005/8/layout/venn2"/>
    <dgm:cxn modelId="{9176334F-9A64-4EB3-BBC4-3AB8BFCC683E}" type="presParOf" srcId="{EF2C8047-D34B-4CF5-9EE3-1B0BCB66A5CB}" destId="{07C5B60A-A943-4D2F-A283-B0BFDE800A06}" srcOrd="1" destOrd="0" presId="urn:microsoft.com/office/officeart/2005/8/layout/venn2"/>
    <dgm:cxn modelId="{269EBB11-BFEE-40FE-B662-9E412C84C930}" type="presParOf" srcId="{07C5B60A-A943-4D2F-A283-B0BFDE800A06}" destId="{80816DEE-A911-41E9-887E-821A2B53926B}" srcOrd="0" destOrd="0" presId="urn:microsoft.com/office/officeart/2005/8/layout/venn2"/>
    <dgm:cxn modelId="{EDCCBAAA-0AF3-4CAC-9C5B-909F06929822}" type="presParOf" srcId="{07C5B60A-A943-4D2F-A283-B0BFDE800A06}" destId="{0FB84398-31AD-43D7-82C5-01B3B7980F5A}" srcOrd="1" destOrd="0" presId="urn:microsoft.com/office/officeart/2005/8/layout/venn2"/>
    <dgm:cxn modelId="{540AB5C5-56ED-408E-ACEB-A1B5144B86ED}" type="presParOf" srcId="{EF2C8047-D34B-4CF5-9EE3-1B0BCB66A5CB}" destId="{FE467A16-671D-4668-8401-0ACC776EAF0F}" srcOrd="2" destOrd="0" presId="urn:microsoft.com/office/officeart/2005/8/layout/venn2"/>
    <dgm:cxn modelId="{64E6F819-15CB-4221-A624-769021D74641}" type="presParOf" srcId="{FE467A16-671D-4668-8401-0ACC776EAF0F}" destId="{929C6E55-36A7-4A43-9216-BF67962D2BBE}" srcOrd="0" destOrd="0" presId="urn:microsoft.com/office/officeart/2005/8/layout/venn2"/>
    <dgm:cxn modelId="{36AB7604-6BF9-4FC7-AA36-F09FA0F69075}" type="presParOf" srcId="{FE467A16-671D-4668-8401-0ACC776EAF0F}" destId="{F4EDDF70-153F-49FB-B2CB-906E52FC5056}" srcOrd="1" destOrd="0" presId="urn:microsoft.com/office/officeart/2005/8/layout/venn2"/>
    <dgm:cxn modelId="{027BE6EF-411B-4512-91E8-9C3EABB5AFA8}" type="presParOf" srcId="{EF2C8047-D34B-4CF5-9EE3-1B0BCB66A5CB}" destId="{62E3934C-B71B-4DB9-A591-528D0302863B}" srcOrd="3" destOrd="0" presId="urn:microsoft.com/office/officeart/2005/8/layout/venn2"/>
    <dgm:cxn modelId="{FA4E4829-7B61-427C-BBBA-1354B7AFAB92}" type="presParOf" srcId="{62E3934C-B71B-4DB9-A591-528D0302863B}" destId="{3E6BCAD0-4530-498E-B6B4-5C936C6816EB}" srcOrd="0" destOrd="0" presId="urn:microsoft.com/office/officeart/2005/8/layout/venn2"/>
    <dgm:cxn modelId="{6F0845BD-49CA-4AC8-A887-65F2A3381E26}" type="presParOf" srcId="{62E3934C-B71B-4DB9-A591-528D0302863B}" destId="{DB65D3E2-1B15-4EE4-8408-3DAA48F1E46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9357E-B5B3-4F5A-845B-319FD170A79A}">
      <dsp:nvSpPr>
        <dsp:cNvPr id="0" name=""/>
        <dsp:cNvSpPr/>
      </dsp:nvSpPr>
      <dsp:spPr>
        <a:xfrm>
          <a:off x="1069452" y="0"/>
          <a:ext cx="3582012" cy="3332756"/>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Education System Change</a:t>
          </a:r>
        </a:p>
      </dsp:txBody>
      <dsp:txXfrm>
        <a:off x="2359693" y="166637"/>
        <a:ext cx="1001530" cy="499913"/>
      </dsp:txXfrm>
    </dsp:sp>
    <dsp:sp modelId="{80816DEE-A911-41E9-887E-821A2B53926B}">
      <dsp:nvSpPr>
        <dsp:cNvPr id="0" name=""/>
        <dsp:cNvSpPr/>
      </dsp:nvSpPr>
      <dsp:spPr>
        <a:xfrm>
          <a:off x="1406484" y="666551"/>
          <a:ext cx="2907949" cy="2666204"/>
        </a:xfrm>
        <a:prstGeom prst="ellipse">
          <a:avLst/>
        </a:prstGeom>
        <a:gradFill rotWithShape="0">
          <a:gsLst>
            <a:gs pos="0">
              <a:schemeClr val="accent2">
                <a:shade val="50000"/>
                <a:hueOff val="0"/>
                <a:satOff val="0"/>
                <a:lumOff val="18593"/>
                <a:alphaOff val="0"/>
                <a:shade val="51000"/>
                <a:satMod val="130000"/>
              </a:schemeClr>
            </a:gs>
            <a:gs pos="80000">
              <a:schemeClr val="accent2">
                <a:shade val="50000"/>
                <a:hueOff val="0"/>
                <a:satOff val="0"/>
                <a:lumOff val="18593"/>
                <a:alphaOff val="0"/>
                <a:shade val="93000"/>
                <a:satMod val="130000"/>
              </a:schemeClr>
            </a:gs>
            <a:gs pos="100000">
              <a:schemeClr val="accent2">
                <a:shade val="50000"/>
                <a:hueOff val="0"/>
                <a:satOff val="0"/>
                <a:lumOff val="185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smtClean="0"/>
            <a:t>School Leadership</a:t>
          </a:r>
          <a:endParaRPr lang="en-US" sz="1200" b="1" kern="1200" dirty="0" smtClean="0"/>
        </a:p>
      </dsp:txBody>
      <dsp:txXfrm>
        <a:off x="2352294" y="826523"/>
        <a:ext cx="1016328" cy="479916"/>
      </dsp:txXfrm>
    </dsp:sp>
    <dsp:sp modelId="{929C6E55-36A7-4A43-9216-BF67962D2BBE}">
      <dsp:nvSpPr>
        <dsp:cNvPr id="0" name=""/>
        <dsp:cNvSpPr/>
      </dsp:nvSpPr>
      <dsp:spPr>
        <a:xfrm>
          <a:off x="1863191" y="1333102"/>
          <a:ext cx="1994534" cy="1999653"/>
        </a:xfrm>
        <a:prstGeom prst="ellipse">
          <a:avLst/>
        </a:prstGeom>
        <a:gradFill rotWithShape="0">
          <a:gsLst>
            <a:gs pos="0">
              <a:schemeClr val="accent2">
                <a:shade val="50000"/>
                <a:hueOff val="0"/>
                <a:satOff val="0"/>
                <a:lumOff val="37186"/>
                <a:alphaOff val="0"/>
                <a:shade val="51000"/>
                <a:satMod val="130000"/>
              </a:schemeClr>
            </a:gs>
            <a:gs pos="80000">
              <a:schemeClr val="accent2">
                <a:shade val="50000"/>
                <a:hueOff val="0"/>
                <a:satOff val="0"/>
                <a:lumOff val="37186"/>
                <a:alphaOff val="0"/>
                <a:shade val="93000"/>
                <a:satMod val="130000"/>
              </a:schemeClr>
            </a:gs>
            <a:gs pos="100000">
              <a:schemeClr val="accent2">
                <a:shade val="50000"/>
                <a:hueOff val="0"/>
                <a:satOff val="0"/>
                <a:lumOff val="371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75000"/>
                  <a:lumOff val="25000"/>
                </a:schemeClr>
              </a:solidFill>
            </a:rPr>
            <a:t>Innovative Teaching Practices</a:t>
          </a:r>
          <a:endParaRPr lang="en-US" sz="1200" b="1" kern="1200" dirty="0">
            <a:solidFill>
              <a:schemeClr val="tx1">
                <a:lumMod val="75000"/>
                <a:lumOff val="25000"/>
              </a:schemeClr>
            </a:solidFill>
          </a:endParaRPr>
        </a:p>
      </dsp:txBody>
      <dsp:txXfrm>
        <a:off x="2395732" y="1483076"/>
        <a:ext cx="929453" cy="449922"/>
      </dsp:txXfrm>
    </dsp:sp>
    <dsp:sp modelId="{3E6BCAD0-4530-498E-B6B4-5C936C6816EB}">
      <dsp:nvSpPr>
        <dsp:cNvPr id="0" name=""/>
        <dsp:cNvSpPr/>
      </dsp:nvSpPr>
      <dsp:spPr>
        <a:xfrm>
          <a:off x="2103590" y="1999653"/>
          <a:ext cx="1513737" cy="1333102"/>
        </a:xfrm>
        <a:prstGeom prst="ellipse">
          <a:avLst/>
        </a:prstGeom>
        <a:gradFill rotWithShape="0">
          <a:gsLst>
            <a:gs pos="0">
              <a:schemeClr val="accent2">
                <a:shade val="50000"/>
                <a:hueOff val="0"/>
                <a:satOff val="0"/>
                <a:lumOff val="18593"/>
                <a:alphaOff val="0"/>
                <a:shade val="51000"/>
                <a:satMod val="130000"/>
              </a:schemeClr>
            </a:gs>
            <a:gs pos="80000">
              <a:schemeClr val="accent2">
                <a:shade val="50000"/>
                <a:hueOff val="0"/>
                <a:satOff val="0"/>
                <a:lumOff val="18593"/>
                <a:alphaOff val="0"/>
                <a:shade val="93000"/>
                <a:satMod val="130000"/>
              </a:schemeClr>
            </a:gs>
            <a:gs pos="100000">
              <a:schemeClr val="accent2">
                <a:shade val="50000"/>
                <a:hueOff val="0"/>
                <a:satOff val="0"/>
                <a:lumOff val="185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smtClean="0"/>
            <a:t>Student Centered Learning</a:t>
          </a:r>
          <a:endParaRPr lang="en-US" sz="1400" b="1" kern="1200" dirty="0"/>
        </a:p>
      </dsp:txBody>
      <dsp:txXfrm>
        <a:off x="2325271" y="2332929"/>
        <a:ext cx="1070374" cy="66655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F4AE4-7F50-4E06-B8A4-6E990FD9E1D3}" type="datetimeFigureOut">
              <a:rPr lang="en-US" smtClean="0"/>
              <a:pPr/>
              <a:t>8/14/2013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D614A-993F-4696-8621-C0285406613F}" type="slidenum">
              <a:rPr lang="en-US" smtClean="0"/>
              <a:pPr/>
              <a:t>‹#›</a:t>
            </a:fld>
            <a:endParaRPr lang="en-US"/>
          </a:p>
        </p:txBody>
      </p:sp>
    </p:spTree>
    <p:extLst>
      <p:ext uri="{BB962C8B-B14F-4D97-AF65-F5344CB8AC3E}">
        <p14:creationId xmlns:p14="http://schemas.microsoft.com/office/powerpoint/2010/main" val="399420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D614A-993F-4696-8621-C0285406613F}" type="slidenum">
              <a:rPr lang="en-US" smtClean="0"/>
              <a:pPr/>
              <a:t>1</a:t>
            </a:fld>
            <a:endParaRPr lang="en-US"/>
          </a:p>
        </p:txBody>
      </p:sp>
    </p:spTree>
    <p:extLst>
      <p:ext uri="{BB962C8B-B14F-4D97-AF65-F5344CB8AC3E}">
        <p14:creationId xmlns:p14="http://schemas.microsoft.com/office/powerpoint/2010/main" val="274514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solidFill>
                  <a:prstClr val="black"/>
                </a:solidFill>
              </a:rPr>
              <a:pPr/>
              <a:t>3</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lue_sky.psd"/>
          <p:cNvPicPr>
            <a:picLocks noChangeAspect="1"/>
          </p:cNvPicPr>
          <p:nvPr userDrawn="1"/>
        </p:nvPicPr>
        <p:blipFill>
          <a:blip r:embed="rId2"/>
          <a:stretch>
            <a:fillRect/>
          </a:stretch>
        </p:blipFill>
        <p:spPr>
          <a:xfrm>
            <a:off x="0" y="0"/>
            <a:ext cx="9144000" cy="1293091"/>
          </a:xfrm>
          <a:prstGeom prst="rect">
            <a:avLst/>
          </a:prstGeom>
        </p:spPr>
      </p:pic>
      <p:pic>
        <p:nvPicPr>
          <p:cNvPr id="1026" name="Picture 2" descr="C:\Users\laura.decrescenzo\AppData\Local\Microsoft\Windows\Temporary Internet Files\Content.Outlook\ZIIM7Z7F\PILN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26670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C25A8-E038-40BB-9E7F-90C026B38753}"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D1EA2-014E-417F-9E91-6E15901D16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C25A8-E038-40BB-9E7F-90C026B38753}"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D1EA2-014E-417F-9E91-6E15901D16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Rectangle 13"/>
          <p:cNvSpPr/>
          <p:nvPr userDrawn="1"/>
        </p:nvSpPr>
        <p:spPr>
          <a:xfrm>
            <a:off x="1607119" y="0"/>
            <a:ext cx="292203" cy="197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ectangle 14"/>
          <p:cNvSpPr/>
          <p:nvPr userDrawn="1"/>
        </p:nvSpPr>
        <p:spPr>
          <a:xfrm>
            <a:off x="0" y="1348562"/>
            <a:ext cx="205897" cy="85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16" name="Rectangle 15"/>
          <p:cNvSpPr/>
          <p:nvPr userDrawn="1"/>
        </p:nvSpPr>
        <p:spPr>
          <a:xfrm>
            <a:off x="8953441" y="5304344"/>
            <a:ext cx="190559" cy="47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873955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821" y="376998"/>
            <a:ext cx="6714240" cy="792162"/>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8" name="Text Placeholder 7"/>
          <p:cNvSpPr>
            <a:spLocks noGrp="1"/>
          </p:cNvSpPr>
          <p:nvPr>
            <p:ph type="body" sz="quarter" idx="13"/>
          </p:nvPr>
        </p:nvSpPr>
        <p:spPr>
          <a:xfrm>
            <a:off x="981960" y="2483478"/>
            <a:ext cx="6012880" cy="3688722"/>
          </a:xfrm>
        </p:spPr>
        <p:txBody>
          <a:bodyPr/>
          <a:lstStyle>
            <a:lvl1pPr marL="285750" indent="-285750">
              <a:spcAft>
                <a:spcPts val="0"/>
              </a:spcAft>
              <a:buClr>
                <a:srgbClr val="5490CA"/>
              </a:buClr>
              <a:buSzPct val="110000"/>
              <a:buFont typeface="Arial"/>
              <a:buChar char="•"/>
              <a:defRPr sz="1800">
                <a:solidFill>
                  <a:srgbClr val="000000"/>
                </a:solidFill>
                <a:effectLst/>
              </a:defRPr>
            </a:lvl1pPr>
            <a:lvl2pPr marL="569913" indent="-284163">
              <a:buFont typeface="Lucida Grande"/>
              <a:buChar char="-"/>
              <a:defRPr sz="1600">
                <a:solidFill>
                  <a:srgbClr val="000000"/>
                </a:solidFill>
              </a:defRPr>
            </a:lvl2pPr>
            <a:lvl3pPr marL="855663" indent="-285750">
              <a:defRPr sz="1600">
                <a:solidFill>
                  <a:srgbClr val="000000"/>
                </a:solidFill>
              </a:defRPr>
            </a:lvl3pPr>
            <a:lvl4pPr marL="1139825" indent="-284163">
              <a:defRPr sz="16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sz="1600" dirty="0" smtClean="0">
                <a:solidFill>
                  <a:srgbClr val="525353"/>
                </a:solidFill>
              </a:rPr>
              <a:t>Fourth level</a:t>
            </a:r>
            <a:endParaRPr lang="en-US" dirty="0" smtClean="0"/>
          </a:p>
        </p:txBody>
      </p:sp>
    </p:spTree>
    <p:extLst>
      <p:ext uri="{BB962C8B-B14F-4D97-AF65-F5344CB8AC3E}">
        <p14:creationId xmlns:p14="http://schemas.microsoft.com/office/powerpoint/2010/main" val="3232571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lue_sky.psd"/>
          <p:cNvPicPr>
            <a:picLocks noChangeAspect="1"/>
          </p:cNvPicPr>
          <p:nvPr userDrawn="1"/>
        </p:nvPicPr>
        <p:blipFill>
          <a:blip r:embed="rId2"/>
          <a:stretch>
            <a:fillRect/>
          </a:stretch>
        </p:blipFill>
        <p:spPr>
          <a:xfrm>
            <a:off x="0" y="0"/>
            <a:ext cx="9144000" cy="1293091"/>
          </a:xfrm>
          <a:prstGeom prst="rect">
            <a:avLst/>
          </a:prstGeom>
        </p:spPr>
      </p:pic>
      <p:sp>
        <p:nvSpPr>
          <p:cNvPr id="2" name="Title 1"/>
          <p:cNvSpPr>
            <a:spLocks noGrp="1"/>
          </p:cNvSpPr>
          <p:nvPr>
            <p:ph type="title"/>
          </p:nvPr>
        </p:nvSpPr>
        <p:spPr>
          <a:xfrm>
            <a:off x="457200" y="762000"/>
            <a:ext cx="8229600" cy="1143000"/>
          </a:xfrm>
        </p:spPr>
        <p:txBody>
          <a:bodyPr>
            <a:normAutofit/>
          </a:bodyPr>
          <a:lstStyle>
            <a:lvl1pPr algn="l">
              <a:defRPr sz="3200">
                <a:solidFill>
                  <a:srgbClr val="578FC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buNone/>
              <a:defRPr sz="20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6C25A8-E038-40BB-9E7F-90C026B38753}"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D1EA2-014E-417F-9E91-6E15901D16D2}" type="slidenum">
              <a:rPr lang="en-US" smtClean="0"/>
              <a:pPr/>
              <a:t>‹#›</a:t>
            </a:fld>
            <a:endParaRPr lang="en-US"/>
          </a:p>
        </p:txBody>
      </p:sp>
      <p:pic>
        <p:nvPicPr>
          <p:cNvPr id="10" name="Picture 2" descr="C:\Users\laura.decrescenzo\AppData\Local\Microsoft\Windows\Temporary Internet Files\Content.Outlook\ZIIM7Z7F\PILN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26670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6C25A8-E038-40BB-9E7F-90C026B38753}"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D1EA2-014E-417F-9E91-6E15901D16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6C25A8-E038-40BB-9E7F-90C026B38753}" type="datetimeFigureOut">
              <a:rPr lang="en-US" smtClean="0"/>
              <a:pPr/>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D1EA2-014E-417F-9E91-6E15901D16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6C25A8-E038-40BB-9E7F-90C026B38753}" type="datetimeFigureOut">
              <a:rPr lang="en-US" smtClean="0"/>
              <a:pPr/>
              <a:t>8/14/2013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D1EA2-014E-417F-9E91-6E15901D16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6C25A8-E038-40BB-9E7F-90C026B38753}" type="datetimeFigureOut">
              <a:rPr lang="en-US" smtClean="0"/>
              <a:pPr/>
              <a:t>8/14/2013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D1EA2-014E-417F-9E91-6E15901D16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C25A8-E038-40BB-9E7F-90C026B38753}" type="datetimeFigureOut">
              <a:rPr lang="en-US" smtClean="0"/>
              <a:pPr/>
              <a:t>8/14/2013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D1EA2-014E-417F-9E91-6E15901D16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C25A8-E038-40BB-9E7F-90C026B38753}" type="datetimeFigureOut">
              <a:rPr lang="en-US" smtClean="0"/>
              <a:pPr/>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D1EA2-014E-417F-9E91-6E15901D16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C25A8-E038-40BB-9E7F-90C026B38753}" type="datetimeFigureOut">
              <a:rPr lang="en-US" smtClean="0"/>
              <a:pPr/>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D1EA2-014E-417F-9E91-6E15901D16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C25A8-E038-40BB-9E7F-90C026B38753}" type="datetimeFigureOut">
              <a:rPr lang="en-US" smtClean="0"/>
              <a:pPr/>
              <a:t>8/14/2013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D1EA2-014E-417F-9E91-6E15901D16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tlresearch.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df"/></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EDU_NewYork3_1456_v3.jpg"/>
          <p:cNvPicPr>
            <a:picLocks noChangeAspect="1"/>
          </p:cNvPicPr>
          <p:nvPr/>
        </p:nvPicPr>
        <p:blipFill>
          <a:blip r:embed="rId3"/>
          <a:stretch>
            <a:fillRect/>
          </a:stretch>
        </p:blipFill>
        <p:spPr>
          <a:xfrm>
            <a:off x="0" y="1188720"/>
            <a:ext cx="9144000" cy="4450080"/>
          </a:xfrm>
          <a:prstGeom prst="rect">
            <a:avLst/>
          </a:prstGeom>
        </p:spPr>
      </p:pic>
      <p:pic>
        <p:nvPicPr>
          <p:cNvPr id="13" name="Picture 12" descr="green_leaf.png"/>
          <p:cNvPicPr>
            <a:picLocks noChangeAspect="1"/>
          </p:cNvPicPr>
          <p:nvPr/>
        </p:nvPicPr>
        <p:blipFill>
          <a:blip r:embed="rId4">
            <a:alphaModFix amt="40000"/>
          </a:blip>
          <a:stretch>
            <a:fillRect/>
          </a:stretch>
        </p:blipFill>
        <p:spPr>
          <a:xfrm>
            <a:off x="7600122" y="5241235"/>
            <a:ext cx="715617" cy="702365"/>
          </a:xfrm>
          <a:prstGeom prst="rect">
            <a:avLst/>
          </a:prstGeom>
        </p:spPr>
      </p:pic>
      <p:pic>
        <p:nvPicPr>
          <p:cNvPr id="14" name="Picture 13" descr="blue_leaf.png"/>
          <p:cNvPicPr>
            <a:picLocks noChangeAspect="1"/>
          </p:cNvPicPr>
          <p:nvPr/>
        </p:nvPicPr>
        <p:blipFill>
          <a:blip r:embed="rId5">
            <a:alphaModFix amt="40000"/>
          </a:blip>
          <a:stretch>
            <a:fillRect/>
          </a:stretch>
        </p:blipFill>
        <p:spPr>
          <a:xfrm>
            <a:off x="6924261" y="5241235"/>
            <a:ext cx="715617" cy="702365"/>
          </a:xfrm>
          <a:prstGeom prst="rect">
            <a:avLst/>
          </a:prstGeom>
        </p:spPr>
      </p:pic>
      <p:pic>
        <p:nvPicPr>
          <p:cNvPr id="15" name="Picture 14" descr="pink_leaf.png"/>
          <p:cNvPicPr>
            <a:picLocks noChangeAspect="1"/>
          </p:cNvPicPr>
          <p:nvPr/>
        </p:nvPicPr>
        <p:blipFill>
          <a:blip r:embed="rId6">
            <a:alphaModFix amt="40000"/>
          </a:blip>
          <a:stretch>
            <a:fillRect/>
          </a:stretch>
        </p:blipFill>
        <p:spPr>
          <a:xfrm>
            <a:off x="8275983" y="5241235"/>
            <a:ext cx="715617" cy="702365"/>
          </a:xfrm>
          <a:prstGeom prst="rect">
            <a:avLst/>
          </a:prstGeom>
        </p:spPr>
      </p:pic>
      <p:pic>
        <p:nvPicPr>
          <p:cNvPr id="16" name="Picture 15" descr="yellow_leaf.png"/>
          <p:cNvPicPr>
            <a:picLocks noChangeAspect="1"/>
          </p:cNvPicPr>
          <p:nvPr/>
        </p:nvPicPr>
        <p:blipFill>
          <a:blip r:embed="rId7">
            <a:alphaModFix amt="40000"/>
          </a:blip>
          <a:stretch>
            <a:fillRect/>
          </a:stretch>
        </p:blipFill>
        <p:spPr>
          <a:xfrm>
            <a:off x="6248400" y="5241235"/>
            <a:ext cx="715617" cy="702365"/>
          </a:xfrm>
          <a:prstGeom prst="rect">
            <a:avLst/>
          </a:prstGeom>
        </p:spPr>
      </p:pic>
      <p:sp>
        <p:nvSpPr>
          <p:cNvPr id="9" name="Slide Number Placeholder 3"/>
          <p:cNvSpPr txBox="1">
            <a:spLocks/>
          </p:cNvSpPr>
          <p:nvPr/>
        </p:nvSpPr>
        <p:spPr>
          <a:xfrm>
            <a:off x="265176" y="6445039"/>
            <a:ext cx="4306824" cy="260561"/>
          </a:xfrm>
          <a:prstGeom prst="rect">
            <a:avLst/>
          </a:prstGeom>
        </p:spPr>
        <p:txBody>
          <a:bodyPr/>
          <a:lstStyle/>
          <a:p>
            <a:pPr>
              <a:defRPr/>
            </a:pPr>
            <a:r>
              <a:rPr lang="en-US" sz="1050" dirty="0" smtClean="0">
                <a:solidFill>
                  <a:schemeClr val="bg1">
                    <a:lumMod val="50000"/>
                  </a:schemeClr>
                </a:solidFill>
              </a:rPr>
              <a:t>Microsoft 2013 All Rights Reserved.</a:t>
            </a:r>
          </a:p>
        </p:txBody>
      </p:sp>
      <p:sp>
        <p:nvSpPr>
          <p:cNvPr id="10" name="Rectangle 9"/>
          <p:cNvSpPr/>
          <p:nvPr/>
        </p:nvSpPr>
        <p:spPr>
          <a:xfrm>
            <a:off x="266700" y="5715000"/>
            <a:ext cx="6438900" cy="646331"/>
          </a:xfrm>
          <a:prstGeom prst="rect">
            <a:avLst/>
          </a:prstGeom>
        </p:spPr>
        <p:txBody>
          <a:bodyPr wrap="square">
            <a:spAutoFit/>
          </a:bodyPr>
          <a:lstStyle/>
          <a:p>
            <a:r>
              <a:rPr lang="en-IN" sz="1200" dirty="0" smtClean="0">
                <a:solidFill>
                  <a:srgbClr val="000000"/>
                </a:solidFill>
                <a:latin typeface="+mj-lt"/>
                <a:cs typeface="Arial"/>
              </a:rPr>
              <a:t>Partners in Learning School Research</a:t>
            </a:r>
          </a:p>
          <a:p>
            <a:r>
              <a:rPr lang="en-IN" sz="2400" b="1" dirty="0" smtClean="0">
                <a:solidFill>
                  <a:srgbClr val="000000"/>
                </a:solidFill>
                <a:latin typeface="+mj-lt"/>
                <a:cs typeface="Arial"/>
              </a:rPr>
              <a:t>Background</a:t>
            </a:r>
            <a:endParaRPr lang="en-US" sz="2800" b="1" dirty="0">
              <a:solidFill>
                <a:srgbClr val="000000"/>
              </a:solidFill>
              <a:latin typeface="+mj-lt"/>
              <a:cs typeface="Arial"/>
            </a:endParaRPr>
          </a:p>
        </p:txBody>
      </p:sp>
      <p:pic>
        <p:nvPicPr>
          <p:cNvPr id="2050" name="Picture 2" descr="C:\Users\laura.decrescenzo\AppData\Local\Microsoft\Windows\Temporary Internet Files\Content.Outlook\ZIIM7Z7F\MSFT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8494" y="200025"/>
            <a:ext cx="111449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69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Purpose: supporting reflection and common vision</a:t>
            </a:r>
          </a:p>
        </p:txBody>
      </p:sp>
      <p:sp>
        <p:nvSpPr>
          <p:cNvPr id="3" name="Content Placeholder 2"/>
          <p:cNvSpPr>
            <a:spLocks noGrp="1"/>
          </p:cNvSpPr>
          <p:nvPr>
            <p:ph idx="1"/>
          </p:nvPr>
        </p:nvSpPr>
        <p:spPr/>
        <p:txBody>
          <a:bodyPr/>
          <a:lstStyle/>
          <a:p>
            <a:pPr indent="0"/>
            <a:r>
              <a:rPr lang="en-US" dirty="0"/>
              <a:t>The School Research is a tool that promotes a common language </a:t>
            </a:r>
            <a:r>
              <a:rPr lang="en-US" dirty="0" smtClean="0"/>
              <a:t>of innovative </a:t>
            </a:r>
            <a:r>
              <a:rPr lang="en-US" dirty="0"/>
              <a:t>teaching and learning and </a:t>
            </a:r>
            <a:r>
              <a:rPr lang="en-US" dirty="0" smtClean="0"/>
              <a:t>supports school communities to more deeply reflect on innovative teaching </a:t>
            </a:r>
            <a:r>
              <a:rPr lang="en-US" dirty="0"/>
              <a:t>practices</a:t>
            </a:r>
            <a:r>
              <a:rPr lang="en-US" dirty="0" smtClean="0"/>
              <a:t>.</a:t>
            </a:r>
          </a:p>
          <a:p>
            <a:endParaRPr lang="en-US" dirty="0" smtClean="0"/>
          </a:p>
          <a:p>
            <a:pPr indent="0"/>
            <a:r>
              <a:rPr lang="en-US" dirty="0"/>
              <a:t>The research also supports </a:t>
            </a:r>
            <a:r>
              <a:rPr lang="en-US" dirty="0" smtClean="0"/>
              <a:t>school leaders in making decisions about appropriate professional </a:t>
            </a:r>
            <a:r>
              <a:rPr lang="en-US" dirty="0"/>
              <a:t>development for </a:t>
            </a:r>
            <a:r>
              <a:rPr lang="en-US" dirty="0" smtClean="0"/>
              <a:t>teachers and in making ICT investment decisions.</a:t>
            </a:r>
          </a:p>
          <a:p>
            <a:endParaRPr lang="en-US" dirty="0" smtClean="0"/>
          </a:p>
          <a:p>
            <a:pPr indent="0"/>
            <a:r>
              <a:rPr lang="en-US" dirty="0" smtClean="0"/>
              <a:t>The research can be conducted every year to access changes in teaching practices. A </a:t>
            </a:r>
            <a:r>
              <a:rPr lang="en-US" dirty="0"/>
              <a:t>school’s progress should be viewed from the perspective of building a culture of change and observing changes in teaching practices each year by a school’s key stakeholders</a:t>
            </a:r>
            <a:r>
              <a:rPr lang="en-US" dirty="0" smtClean="0"/>
              <a:t>. </a:t>
            </a:r>
          </a:p>
          <a:p>
            <a:endParaRPr lang="en-US" dirty="0"/>
          </a:p>
        </p:txBody>
      </p:sp>
      <p:sp>
        <p:nvSpPr>
          <p:cNvPr id="4" name="Slide Number Placeholder 3"/>
          <p:cNvSpPr txBox="1">
            <a:spLocks/>
          </p:cNvSpPr>
          <p:nvPr/>
        </p:nvSpPr>
        <p:spPr>
          <a:xfrm>
            <a:off x="265176" y="6445039"/>
            <a:ext cx="3697224" cy="184361"/>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8B3D92AD-C4F0-4F46-81FB-1D1843E78CB6}" type="slidenum">
              <a:rPr kumimoji="0" lang="en-US" sz="1050" b="1"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2</a:t>
            </a:fld>
            <a:r>
              <a:rPr kumimoji="0" lang="en-US" sz="1050" b="1" i="0" u="none" strike="noStrike" kern="1200" cap="none" spc="0" normalizeH="0" baseline="0" noProof="0" dirty="0" smtClean="0">
                <a:ln>
                  <a:noFill/>
                </a:ln>
                <a:solidFill>
                  <a:schemeClr val="bg1">
                    <a:lumMod val="50000"/>
                  </a:schemeClr>
                </a:solidFill>
                <a:effectLst/>
                <a:uLnTx/>
                <a:uFillTx/>
                <a:latin typeface="+mn-lt"/>
                <a:ea typeface="+mn-ea"/>
                <a:cs typeface="+mn-cs"/>
              </a:rPr>
              <a:t>  |  </a:t>
            </a:r>
            <a:r>
              <a:rPr kumimoji="0" lang="en-US" sz="1050" i="0" u="none" strike="noStrike" kern="1200" cap="none" spc="0" normalizeH="0" baseline="0" noProof="0" dirty="0" smtClean="0">
                <a:ln>
                  <a:noFill/>
                </a:ln>
                <a:solidFill>
                  <a:schemeClr val="bg1">
                    <a:lumMod val="50000"/>
                  </a:schemeClr>
                </a:solidFill>
                <a:effectLst/>
                <a:uLnTx/>
                <a:uFillTx/>
                <a:latin typeface="+mn-lt"/>
                <a:ea typeface="+mn-ea"/>
                <a:cs typeface="+mn-cs"/>
              </a:rPr>
              <a:t>Microsoft</a:t>
            </a:r>
            <a:r>
              <a:rPr kumimoji="0" lang="en-US" sz="1050" i="0" u="none" strike="noStrike" kern="1200" cap="none" spc="0" normalizeH="0" noProof="0" dirty="0" smtClean="0">
                <a:ln>
                  <a:noFill/>
                </a:ln>
                <a:solidFill>
                  <a:schemeClr val="bg1">
                    <a:lumMod val="50000"/>
                  </a:schemeClr>
                </a:solidFill>
                <a:effectLst/>
                <a:uLnTx/>
                <a:uFillTx/>
                <a:latin typeface="+mn-lt"/>
                <a:ea typeface="+mn-ea"/>
                <a:cs typeface="+mn-cs"/>
              </a:rPr>
              <a:t> 2013 All Rights Reserved.</a:t>
            </a:r>
            <a:endParaRPr kumimoji="0" lang="en-US" sz="105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771295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6469187" y="304353"/>
            <a:ext cx="2298401" cy="838647"/>
          </a:xfrm>
          <a:prstGeom prst="rect">
            <a:avLst/>
          </a:prstGeom>
          <a:effectLst/>
        </p:spPr>
        <p:txBody>
          <a:bodyPr vert="horz" lIns="91440" tIns="45720" rIns="91440" bIns="45720" rtlCol="0" anchor="t">
            <a:normAutofit/>
          </a:bodyPr>
          <a:lstStyle/>
          <a:p>
            <a:pPr defTabSz="457200">
              <a:spcBef>
                <a:spcPct val="0"/>
              </a:spcBef>
              <a:spcAft>
                <a:spcPts val="600"/>
              </a:spcAft>
            </a:pPr>
            <a:endParaRPr lang="en-US" sz="1100" dirty="0" smtClean="0">
              <a:latin typeface="Arial"/>
              <a:cs typeface="Arial"/>
            </a:endParaRPr>
          </a:p>
        </p:txBody>
      </p:sp>
      <p:sp>
        <p:nvSpPr>
          <p:cNvPr id="32" name="Slide Number Placeholder 3"/>
          <p:cNvSpPr txBox="1">
            <a:spLocks/>
          </p:cNvSpPr>
          <p:nvPr/>
        </p:nvSpPr>
        <p:spPr>
          <a:xfrm>
            <a:off x="265176" y="6445039"/>
            <a:ext cx="3697224" cy="184361"/>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8B3D92AD-C4F0-4F46-81FB-1D1843E78CB6}" type="slidenum">
              <a:rPr kumimoji="0" lang="en-US" sz="1050" b="1"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3</a:t>
            </a:fld>
            <a:r>
              <a:rPr kumimoji="0" lang="en-US" sz="1050" b="1" i="0" u="none" strike="noStrike" kern="1200" cap="none" spc="0" normalizeH="0" baseline="0" noProof="0" dirty="0" smtClean="0">
                <a:ln>
                  <a:noFill/>
                </a:ln>
                <a:solidFill>
                  <a:schemeClr val="bg1">
                    <a:lumMod val="50000"/>
                  </a:schemeClr>
                </a:solidFill>
                <a:effectLst/>
                <a:uLnTx/>
                <a:uFillTx/>
                <a:latin typeface="+mn-lt"/>
                <a:ea typeface="+mn-ea"/>
                <a:cs typeface="+mn-cs"/>
              </a:rPr>
              <a:t>  |  </a:t>
            </a:r>
            <a:r>
              <a:rPr kumimoji="0" lang="en-US" sz="1050" i="0" u="none" strike="noStrike" kern="1200" cap="none" spc="0" normalizeH="0" baseline="0" noProof="0" dirty="0" smtClean="0">
                <a:ln>
                  <a:noFill/>
                </a:ln>
                <a:solidFill>
                  <a:schemeClr val="bg1">
                    <a:lumMod val="50000"/>
                  </a:schemeClr>
                </a:solidFill>
                <a:effectLst/>
                <a:uLnTx/>
                <a:uFillTx/>
                <a:latin typeface="+mn-lt"/>
                <a:ea typeface="+mn-ea"/>
                <a:cs typeface="+mn-cs"/>
              </a:rPr>
              <a:t>Microsoft</a:t>
            </a:r>
            <a:r>
              <a:rPr kumimoji="0" lang="en-US" sz="1050" i="0" u="none" strike="noStrike" kern="1200" cap="none" spc="0" normalizeH="0" noProof="0" dirty="0" smtClean="0">
                <a:ln>
                  <a:noFill/>
                </a:ln>
                <a:solidFill>
                  <a:schemeClr val="bg1">
                    <a:lumMod val="50000"/>
                  </a:schemeClr>
                </a:solidFill>
                <a:effectLst/>
                <a:uLnTx/>
                <a:uFillTx/>
                <a:latin typeface="+mn-lt"/>
                <a:ea typeface="+mn-ea"/>
                <a:cs typeface="+mn-cs"/>
              </a:rPr>
              <a:t> 2013 All Rights Reserved.</a:t>
            </a:r>
            <a:endParaRPr kumimoji="0" lang="en-US" sz="105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0" name="Title 9"/>
          <p:cNvSpPr>
            <a:spLocks noGrp="1"/>
          </p:cNvSpPr>
          <p:nvPr>
            <p:ph type="title"/>
          </p:nvPr>
        </p:nvSpPr>
        <p:spPr/>
        <p:txBody>
          <a:bodyPr>
            <a:normAutofit/>
          </a:bodyPr>
          <a:lstStyle/>
          <a:p>
            <a:r>
              <a:rPr lang="en-US" sz="2800" dirty="0" smtClean="0"/>
              <a:t>History of Partners in Learning School Research</a:t>
            </a:r>
            <a:endParaRPr lang="en-US" sz="2800" dirty="0"/>
          </a:p>
        </p:txBody>
      </p:sp>
      <p:sp>
        <p:nvSpPr>
          <p:cNvPr id="17" name="Content Placeholder 16"/>
          <p:cNvSpPr>
            <a:spLocks noGrp="1"/>
          </p:cNvSpPr>
          <p:nvPr>
            <p:ph idx="1"/>
          </p:nvPr>
        </p:nvSpPr>
        <p:spPr/>
        <p:txBody>
          <a:bodyPr>
            <a:noAutofit/>
          </a:bodyPr>
          <a:lstStyle/>
          <a:p>
            <a:pPr>
              <a:buFont typeface="Arial" pitchFamily="34" charset="0"/>
              <a:buChar char="•"/>
            </a:pPr>
            <a:r>
              <a:rPr lang="en-US" sz="1400" dirty="0"/>
              <a:t>Microsoft’s Partners in Learning </a:t>
            </a:r>
            <a:r>
              <a:rPr lang="en-US" sz="1400" dirty="0" smtClean="0"/>
              <a:t>works with </a:t>
            </a:r>
            <a:r>
              <a:rPr lang="en-US" sz="1400" dirty="0"/>
              <a:t>governments and educational organizations to help develop innovative teaching practices that improve student learning outcomes and better prepare youth for life and work in the 21st Century. We do this through programs that build the capacities of individual educators, grow learning communities among educators and school leaders, and expand teaching and learning practices in educational systems.</a:t>
            </a:r>
            <a:r>
              <a:rPr lang="en-US" sz="1400" dirty="0" smtClean="0"/>
              <a:t> </a:t>
            </a:r>
          </a:p>
          <a:p>
            <a:pPr>
              <a:buFont typeface="Arial" pitchFamily="34" charset="0"/>
              <a:buChar char="•"/>
            </a:pPr>
            <a:endParaRPr lang="en-US" sz="1400" dirty="0" smtClean="0"/>
          </a:p>
          <a:p>
            <a:pPr>
              <a:buFont typeface="Arial" pitchFamily="34" charset="0"/>
              <a:buChar char="•"/>
            </a:pPr>
            <a:r>
              <a:rPr lang="en-US" sz="1400" dirty="0"/>
              <a:t>The Partners in Learning School Research is based on surveys developed for </a:t>
            </a:r>
            <a:r>
              <a:rPr lang="en-US" sz="1400" dirty="0" smtClean="0"/>
              <a:t>the international </a:t>
            </a:r>
            <a:r>
              <a:rPr lang="en-US" sz="1400" dirty="0"/>
              <a:t>research project called Innovative Teaching and Learning (ITL) Research (</a:t>
            </a:r>
            <a:r>
              <a:rPr lang="en-US" sz="1400" u="sng" dirty="0">
                <a:hlinkClick r:id="rId3"/>
              </a:rPr>
              <a:t>www.itlresearch.com</a:t>
            </a:r>
            <a:r>
              <a:rPr lang="en-US" sz="1400" dirty="0"/>
              <a:t>).</a:t>
            </a:r>
            <a:r>
              <a:rPr lang="en-US" sz="1400" dirty="0" smtClean="0"/>
              <a:t> </a:t>
            </a:r>
          </a:p>
          <a:p>
            <a:endParaRPr lang="en-US" sz="1400" dirty="0" smtClean="0"/>
          </a:p>
          <a:p>
            <a:pPr marL="285750" indent="-285750">
              <a:buFont typeface="Arial" pitchFamily="34" charset="0"/>
              <a:buChar char="•"/>
            </a:pPr>
            <a:r>
              <a:rPr lang="en-US" sz="1400" dirty="0"/>
              <a:t>In 2009 and 2010, Microsoft’s Partners in Learning Innovative Schools Program conducted the ITL </a:t>
            </a:r>
            <a:r>
              <a:rPr lang="en-IN" sz="1400" dirty="0" smtClean="0"/>
              <a:t>surveys, which measures innovative teaching practices, </a:t>
            </a:r>
            <a:r>
              <a:rPr lang="en-IN" sz="1400" dirty="0"/>
              <a:t>with school leaders and educators from 33 different countries. </a:t>
            </a:r>
            <a:r>
              <a:rPr lang="en-US" sz="1400" dirty="0"/>
              <a:t>Each participating school received a report on their school’s practices in their local language. Schools which  participated in this research said </a:t>
            </a:r>
            <a:r>
              <a:rPr lang="en-US" sz="1400" dirty="0" smtClean="0"/>
              <a:t>it was extremely </a:t>
            </a:r>
            <a:r>
              <a:rPr lang="en-US" sz="1400" dirty="0"/>
              <a:t>valuable in helping them understand how to design learning </a:t>
            </a:r>
            <a:r>
              <a:rPr lang="en-US" sz="1400" dirty="0" smtClean="0"/>
              <a:t>that develops </a:t>
            </a:r>
            <a:r>
              <a:rPr lang="en-US" sz="1400" dirty="0"/>
              <a:t>the skills </a:t>
            </a:r>
            <a:r>
              <a:rPr lang="en-US" sz="1400" dirty="0" smtClean="0"/>
              <a:t>students need </a:t>
            </a:r>
            <a:r>
              <a:rPr lang="en-US" sz="1400" dirty="0"/>
              <a:t>for 21</a:t>
            </a:r>
            <a:r>
              <a:rPr lang="en-US" sz="1400" baseline="30000" dirty="0"/>
              <a:t>st</a:t>
            </a:r>
            <a:r>
              <a:rPr lang="en-US" sz="1400" dirty="0"/>
              <a:t> Century life and </a:t>
            </a:r>
            <a:r>
              <a:rPr lang="en-US" sz="1400" dirty="0" smtClean="0"/>
              <a:t>work</a:t>
            </a:r>
            <a:r>
              <a:rPr lang="en-US" sz="1400" dirty="0" smtClean="0">
                <a:solidFill>
                  <a:srgbClr val="01070B"/>
                </a:solidFill>
              </a:rPr>
              <a:t>:</a:t>
            </a:r>
          </a:p>
          <a:p>
            <a:pPr marL="631825" lvl="1">
              <a:buFont typeface="Arial" pitchFamily="34" charset="0"/>
              <a:buChar char="•"/>
            </a:pPr>
            <a:r>
              <a:rPr lang="en-US" sz="1400" dirty="0"/>
              <a:t>“The survey has started me thinking about my teaching strategies regarding ICT and my collaboration within my school.” </a:t>
            </a:r>
            <a:r>
              <a:rPr lang="en-US" sz="1400" dirty="0" smtClean="0">
                <a:solidFill>
                  <a:srgbClr val="01070B"/>
                </a:solidFill>
              </a:rPr>
              <a:t> </a:t>
            </a:r>
          </a:p>
          <a:p>
            <a:pPr marL="631825" lvl="1">
              <a:buFont typeface="Arial" pitchFamily="34" charset="0"/>
              <a:buChar char="•"/>
            </a:pPr>
            <a:r>
              <a:rPr lang="en-US" sz="1400" dirty="0"/>
              <a:t>“I will use the survey as the basis for future departmental discussion</a:t>
            </a:r>
            <a:r>
              <a:rPr lang="en-US" sz="1400" dirty="0" smtClean="0"/>
              <a:t>.</a:t>
            </a:r>
            <a:r>
              <a:rPr lang="en-US" sz="1400" dirty="0" smtClean="0">
                <a:solidFill>
                  <a:srgbClr val="01070B"/>
                </a:solidFill>
              </a:rPr>
              <a:t>”</a:t>
            </a:r>
          </a:p>
          <a:p>
            <a:pPr marL="631825" lvl="1">
              <a:buFont typeface="Arial" pitchFamily="34" charset="0"/>
              <a:buChar char="•"/>
            </a:pPr>
            <a:r>
              <a:rPr lang="en-US" sz="1400" dirty="0" smtClean="0">
                <a:solidFill>
                  <a:srgbClr val="01070B"/>
                </a:solidFill>
              </a:rPr>
              <a:t>“Very good survey allowing me to reflect on my professional capacity as a Teacher.”</a:t>
            </a:r>
            <a:endParaRPr lang="en-US" sz="1400" dirty="0">
              <a:solidFill>
                <a:srgbClr val="01070B"/>
              </a:solidFill>
            </a:endParaRPr>
          </a:p>
        </p:txBody>
      </p:sp>
    </p:spTree>
    <p:extLst>
      <p:ext uri="{BB962C8B-B14F-4D97-AF65-F5344CB8AC3E}">
        <p14:creationId xmlns:p14="http://schemas.microsoft.com/office/powerpoint/2010/main" val="3051592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smtClean="0"/>
              <a:t>Microsoft Partners in Learning</a:t>
            </a:r>
            <a:endParaRPr lang="en-US" dirty="0"/>
          </a:p>
        </p:txBody>
      </p:sp>
      <p:sp>
        <p:nvSpPr>
          <p:cNvPr id="4" name="Content Placeholder 16"/>
          <p:cNvSpPr>
            <a:spLocks noGrp="1"/>
          </p:cNvSpPr>
          <p:nvPr>
            <p:ph idx="1"/>
          </p:nvPr>
        </p:nvSpPr>
        <p:spPr>
          <a:xfrm>
            <a:off x="457200" y="1609510"/>
            <a:ext cx="3124200" cy="1066800"/>
          </a:xfrm>
        </p:spPr>
        <p:txBody>
          <a:bodyPr>
            <a:noAutofit/>
          </a:bodyPr>
          <a:lstStyle/>
          <a:p>
            <a:pPr marL="0" lvl="0" indent="0"/>
            <a:r>
              <a:rPr lang="en-US" sz="1400" dirty="0"/>
              <a:t>Partners in Learning supports education transformation and achieving the goal of student centered learning through</a:t>
            </a:r>
            <a:r>
              <a:rPr lang="en-US" sz="1400" dirty="0" smtClean="0"/>
              <a:t>: </a:t>
            </a:r>
          </a:p>
        </p:txBody>
      </p:sp>
      <p:sp>
        <p:nvSpPr>
          <p:cNvPr id="5" name="Title 5"/>
          <p:cNvSpPr txBox="1">
            <a:spLocks/>
          </p:cNvSpPr>
          <p:nvPr/>
        </p:nvSpPr>
        <p:spPr>
          <a:xfrm>
            <a:off x="3483430" y="3452345"/>
            <a:ext cx="2803908" cy="512933"/>
          </a:xfrm>
          <a:prstGeom prst="rect">
            <a:avLst/>
          </a:prstGeom>
          <a:ln>
            <a:noFill/>
          </a:ln>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lumMod val="75000"/>
                  </a:schemeClr>
                </a:solidFill>
                <a:effectLst/>
                <a:uLnTx/>
                <a:uFillTx/>
                <a:latin typeface="+mj-lt"/>
                <a:ea typeface="+mj-ea"/>
                <a:cs typeface="+mj-cs"/>
              </a:rPr>
              <a:t>Building Capacities </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2">
                    <a:lumMod val="75000"/>
                  </a:schemeClr>
                </a:solidFill>
                <a:effectLst/>
                <a:uLnTx/>
                <a:uFillTx/>
                <a:latin typeface="+mj-lt"/>
                <a:ea typeface="+mj-ea"/>
                <a:cs typeface="+mj-cs"/>
              </a:rPr>
              <a:t>Partners in Learning for Schools</a:t>
            </a:r>
            <a:endParaRPr kumimoji="0" lang="en-US" sz="1200" b="0" i="0" u="none" strike="noStrike" kern="1200" cap="none" spc="0" normalizeH="0" noProof="0" dirty="0" smtClean="0">
              <a:ln>
                <a:noFill/>
              </a:ln>
              <a:solidFill>
                <a:schemeClr val="tx2">
                  <a:lumMod val="75000"/>
                </a:schemeClr>
              </a:solidFill>
              <a:effectLst/>
              <a:uLnTx/>
              <a:uFillTx/>
              <a:latin typeface="+mj-lt"/>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lang="en-US" sz="1200" baseline="0" dirty="0" smtClean="0">
                <a:solidFill>
                  <a:schemeClr val="tx2">
                    <a:lumMod val="75000"/>
                  </a:schemeClr>
                </a:solidFill>
                <a:latin typeface="+mj-lt"/>
                <a:ea typeface="+mj-ea"/>
                <a:cs typeface="+mj-cs"/>
              </a:rPr>
              <a:t>Partners in Learning School Research</a:t>
            </a:r>
            <a:endParaRPr kumimoji="0" lang="en-US" sz="12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6" name="Title 5"/>
          <p:cNvSpPr txBox="1">
            <a:spLocks/>
          </p:cNvSpPr>
          <p:nvPr/>
        </p:nvSpPr>
        <p:spPr>
          <a:xfrm>
            <a:off x="3135509" y="5146378"/>
            <a:ext cx="3135511" cy="487533"/>
          </a:xfrm>
          <a:prstGeom prst="rect">
            <a:avLst/>
          </a:prstGeom>
          <a:ln>
            <a:noFill/>
          </a:ln>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lumMod val="75000"/>
                  </a:schemeClr>
                </a:solidFill>
                <a:effectLst/>
                <a:uLnTx/>
                <a:uFillTx/>
                <a:latin typeface="+mj-lt"/>
                <a:ea typeface="+mj-ea"/>
                <a:cs typeface="+mj-cs"/>
              </a:rPr>
              <a:t>Growing Communities </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2">
                    <a:lumMod val="75000"/>
                  </a:schemeClr>
                </a:solidFill>
                <a:effectLst/>
                <a:uLnTx/>
                <a:uFillTx/>
                <a:latin typeface="+mj-lt"/>
                <a:ea typeface="+mj-ea"/>
                <a:cs typeface="+mj-cs"/>
              </a:rPr>
              <a:t>Partners</a:t>
            </a:r>
            <a:r>
              <a:rPr kumimoji="0" lang="en-US" sz="1200" b="0" i="0" u="none" strike="noStrike" kern="1200" cap="none" spc="0" normalizeH="0" noProof="0" dirty="0" smtClean="0">
                <a:ln>
                  <a:noFill/>
                </a:ln>
                <a:solidFill>
                  <a:schemeClr val="tx2">
                    <a:lumMod val="75000"/>
                  </a:schemeClr>
                </a:solidFill>
                <a:effectLst/>
                <a:uLnTx/>
                <a:uFillTx/>
                <a:latin typeface="+mj-lt"/>
                <a:ea typeface="+mj-ea"/>
                <a:cs typeface="+mj-cs"/>
              </a:rPr>
              <a:t> in Learning Network </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2">
                    <a:lumMod val="75000"/>
                  </a:schemeClr>
                </a:solidFill>
                <a:effectLst/>
                <a:uLnTx/>
                <a:uFillTx/>
                <a:latin typeface="+mj-lt"/>
                <a:ea typeface="+mj-ea"/>
                <a:cs typeface="+mj-cs"/>
              </a:rPr>
              <a:t>Partners in Learning Forums</a:t>
            </a:r>
            <a:endParaRPr kumimoji="0" lang="en-US" sz="12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7" name="Title 5"/>
          <p:cNvSpPr txBox="1">
            <a:spLocks/>
          </p:cNvSpPr>
          <p:nvPr/>
        </p:nvSpPr>
        <p:spPr>
          <a:xfrm>
            <a:off x="3135510" y="2081154"/>
            <a:ext cx="3186612" cy="487533"/>
          </a:xfrm>
          <a:prstGeom prst="rect">
            <a:avLst/>
          </a:prstGeom>
          <a:ln>
            <a:noFill/>
          </a:ln>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lumMod val="75000"/>
                  </a:schemeClr>
                </a:solidFill>
                <a:effectLst/>
                <a:uLnTx/>
                <a:uFillTx/>
                <a:latin typeface="+mj-lt"/>
                <a:ea typeface="+mj-ea"/>
                <a:cs typeface="+mj-cs"/>
              </a:rPr>
              <a:t>Research</a:t>
            </a:r>
            <a:r>
              <a:rPr kumimoji="0" lang="en-US" sz="2400" b="0" i="0" u="none" strike="noStrike" kern="1200" cap="none" spc="0" normalizeH="0" noProof="0" dirty="0" smtClean="0">
                <a:ln>
                  <a:noFill/>
                </a:ln>
                <a:solidFill>
                  <a:schemeClr val="tx2">
                    <a:lumMod val="75000"/>
                  </a:schemeClr>
                </a:solidFill>
                <a:effectLst/>
                <a:uLnTx/>
                <a:uFillTx/>
                <a:latin typeface="+mj-lt"/>
                <a:ea typeface="+mj-ea"/>
                <a:cs typeface="+mj-cs"/>
              </a:rPr>
              <a:t> and Policy</a:t>
            </a:r>
          </a:p>
          <a:p>
            <a:pPr marL="0" marR="0" lvl="0" indent="0" algn="r" defTabSz="457200" rtl="0" eaLnBrk="1" fontAlgn="auto" latinLnBrk="0" hangingPunct="1">
              <a:lnSpc>
                <a:spcPct val="100000"/>
              </a:lnSpc>
              <a:spcBef>
                <a:spcPct val="0"/>
              </a:spcBef>
              <a:spcAft>
                <a:spcPts val="0"/>
              </a:spcAft>
              <a:buClrTx/>
              <a:buSzTx/>
              <a:buFontTx/>
              <a:buNone/>
              <a:tabLst/>
              <a:defRPr/>
            </a:pPr>
            <a:r>
              <a:rPr lang="en-US" sz="1200" baseline="0" dirty="0" smtClean="0">
                <a:solidFill>
                  <a:schemeClr val="tx2">
                    <a:lumMod val="75000"/>
                  </a:schemeClr>
                </a:solidFill>
                <a:latin typeface="+mj-lt"/>
                <a:ea typeface="+mj-ea"/>
                <a:cs typeface="+mj-cs"/>
              </a:rPr>
              <a:t>ITL Research</a:t>
            </a:r>
            <a:r>
              <a:rPr lang="en-US" sz="1200" dirty="0" smtClean="0">
                <a:solidFill>
                  <a:schemeClr val="tx2">
                    <a:lumMod val="75000"/>
                  </a:schemeClr>
                </a:solidFill>
                <a:latin typeface="+mj-lt"/>
                <a:ea typeface="+mj-ea"/>
                <a:cs typeface="+mj-cs"/>
              </a:rPr>
              <a:t> </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7336" y="1859734"/>
            <a:ext cx="2618189" cy="86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 10"/>
          <p:cNvGraphicFramePr/>
          <p:nvPr>
            <p:extLst>
              <p:ext uri="{D42A27DB-BD31-4B8C-83A1-F6EECF244321}">
                <p14:modId xmlns:p14="http://schemas.microsoft.com/office/powerpoint/2010/main" val="1741808399"/>
              </p:ext>
            </p:extLst>
          </p:nvPr>
        </p:nvGraphicFramePr>
        <p:xfrm>
          <a:off x="-1017654" y="2721576"/>
          <a:ext cx="5720918" cy="333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3"/>
          <p:cNvSpPr txBox="1">
            <a:spLocks/>
          </p:cNvSpPr>
          <p:nvPr/>
        </p:nvSpPr>
        <p:spPr>
          <a:xfrm>
            <a:off x="265176" y="6445039"/>
            <a:ext cx="3697224" cy="184361"/>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8B3D92AD-C4F0-4F46-81FB-1D1843E78CB6}" type="slidenum">
              <a:rPr kumimoji="0" lang="en-US" sz="1050" b="1"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4</a:t>
            </a:fld>
            <a:r>
              <a:rPr kumimoji="0" lang="en-US" sz="1050" b="1" i="0" u="none" strike="noStrike" kern="1200" cap="none" spc="0" normalizeH="0" baseline="0" noProof="0" dirty="0" smtClean="0">
                <a:ln>
                  <a:noFill/>
                </a:ln>
                <a:solidFill>
                  <a:schemeClr val="bg1">
                    <a:lumMod val="50000"/>
                  </a:schemeClr>
                </a:solidFill>
                <a:effectLst/>
                <a:uLnTx/>
                <a:uFillTx/>
                <a:latin typeface="+mn-lt"/>
                <a:ea typeface="+mn-ea"/>
                <a:cs typeface="+mn-cs"/>
              </a:rPr>
              <a:t>  |  </a:t>
            </a:r>
            <a:r>
              <a:rPr kumimoji="0" lang="en-US" sz="1050" i="0" u="none" strike="noStrike" kern="1200" cap="none" spc="0" normalizeH="0" baseline="0" noProof="0" dirty="0" smtClean="0">
                <a:ln>
                  <a:noFill/>
                </a:ln>
                <a:solidFill>
                  <a:schemeClr val="bg1">
                    <a:lumMod val="50000"/>
                  </a:schemeClr>
                </a:solidFill>
                <a:effectLst/>
                <a:uLnTx/>
                <a:uFillTx/>
                <a:latin typeface="+mn-lt"/>
                <a:ea typeface="+mn-ea"/>
                <a:cs typeface="+mn-cs"/>
              </a:rPr>
              <a:t>Microsoft</a:t>
            </a:r>
            <a:r>
              <a:rPr kumimoji="0" lang="en-US" sz="1050" i="0" u="none" strike="noStrike" kern="1200" cap="none" spc="0" normalizeH="0" noProof="0" dirty="0" smtClean="0">
                <a:ln>
                  <a:noFill/>
                </a:ln>
                <a:solidFill>
                  <a:schemeClr val="bg1">
                    <a:lumMod val="50000"/>
                  </a:schemeClr>
                </a:solidFill>
                <a:effectLst/>
                <a:uLnTx/>
                <a:uFillTx/>
                <a:latin typeface="+mn-lt"/>
                <a:ea typeface="+mn-ea"/>
                <a:cs typeface="+mn-cs"/>
              </a:rPr>
              <a:t> 2013 All Rights Reserved.</a:t>
            </a:r>
            <a:endParaRPr kumimoji="0" lang="en-US" sz="1050" i="0" u="none" strike="noStrike" kern="1200" cap="none" spc="0" normalizeH="0" baseline="0" noProof="0" dirty="0">
              <a:ln>
                <a:noFill/>
              </a:ln>
              <a:solidFill>
                <a:schemeClr val="bg1">
                  <a:lumMod val="50000"/>
                </a:schemeClr>
              </a:solidFill>
              <a:effectLst/>
              <a:uLnTx/>
              <a:uFillTx/>
              <a:latin typeface="+mn-lt"/>
              <a:ea typeface="+mn-ea"/>
              <a:cs typeface="+mn-cs"/>
            </a:endParaRPr>
          </a:p>
        </p:txBody>
      </p:sp>
      <p:pic>
        <p:nvPicPr>
          <p:cNvPr id="14" name="Picture 2" descr="C:\Users\LD\AppData\Local\Microsoft\Windows\Temporary Internet Files\Content.Outlook\OXINFUDO\homepage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1020" y="4848333"/>
            <a:ext cx="2710946" cy="19334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LD\AppData\Local\Microsoft\Windows\Temporary Internet Files\Content.Outlook\OXINFUDO\schools page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0203" y="2819400"/>
            <a:ext cx="2711397" cy="193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38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ITL Research </a:t>
            </a:r>
            <a:r>
              <a:rPr lang="en-US" dirty="0" smtClean="0"/>
              <a:t>Project</a:t>
            </a:r>
            <a:endParaRPr lang="en-US" dirty="0"/>
          </a:p>
        </p:txBody>
      </p:sp>
      <p:sp>
        <p:nvSpPr>
          <p:cNvPr id="4" name="TextBox 3"/>
          <p:cNvSpPr txBox="1"/>
          <p:nvPr/>
        </p:nvSpPr>
        <p:spPr>
          <a:xfrm>
            <a:off x="474161" y="4003217"/>
            <a:ext cx="4174039" cy="1969770"/>
          </a:xfrm>
          <a:prstGeom prst="rect">
            <a:avLst/>
          </a:prstGeom>
          <a:noFill/>
        </p:spPr>
        <p:txBody>
          <a:bodyPr wrap="square">
            <a:spAutoFit/>
          </a:bodyPr>
          <a:lstStyle/>
          <a:p>
            <a:pPr marL="228600" lvl="1" indent="-228600">
              <a:spcAft>
                <a:spcPts val="600"/>
              </a:spcAft>
              <a:buFont typeface="Arial" pitchFamily="34" charset="0"/>
              <a:buChar char="•"/>
              <a:defRPr/>
            </a:pPr>
            <a:r>
              <a:rPr lang="en-US" sz="1400" dirty="0"/>
              <a:t>Primary Focus: To study </a:t>
            </a:r>
            <a:r>
              <a:rPr lang="en-US" sz="1400" b="1" dirty="0"/>
              <a:t>innovative teaching practices </a:t>
            </a:r>
            <a:r>
              <a:rPr lang="en-US" sz="1400" dirty="0"/>
              <a:t>and learning experiences</a:t>
            </a:r>
            <a:r>
              <a:rPr lang="en-US" sz="1400" dirty="0" smtClean="0">
                <a:solidFill>
                  <a:schemeClr val="bg2">
                    <a:lumMod val="25000"/>
                  </a:schemeClr>
                </a:solidFill>
                <a:latin typeface="+mn-lt"/>
                <a:cs typeface="Arial" pitchFamily="34" charset="0"/>
              </a:rPr>
              <a:t>.</a:t>
            </a:r>
          </a:p>
          <a:p>
            <a:pPr marL="228600" lvl="1" indent="-228600">
              <a:spcAft>
                <a:spcPts val="600"/>
              </a:spcAft>
              <a:buFont typeface="Arial" pitchFamily="34" charset="0"/>
              <a:buChar char="•"/>
              <a:defRPr/>
            </a:pPr>
            <a:r>
              <a:rPr lang="en-US" sz="1400" dirty="0"/>
              <a:t>It views </a:t>
            </a:r>
            <a:r>
              <a:rPr lang="en-US" sz="1400" b="1" dirty="0"/>
              <a:t>ICT (technology) integration as </a:t>
            </a:r>
            <a:br>
              <a:rPr lang="en-US" sz="1400" b="1" dirty="0"/>
            </a:br>
            <a:r>
              <a:rPr lang="en-US" sz="1400" b="1" dirty="0"/>
              <a:t>an essential enabler </a:t>
            </a:r>
            <a:r>
              <a:rPr lang="en-US" sz="1400" dirty="0"/>
              <a:t>for innovative teaching</a:t>
            </a:r>
            <a:br>
              <a:rPr lang="en-US" sz="1400" dirty="0"/>
            </a:br>
            <a:r>
              <a:rPr lang="en-US" sz="1400" dirty="0"/>
              <a:t>and learning</a:t>
            </a:r>
            <a:r>
              <a:rPr lang="en-US" sz="1400" dirty="0" smtClean="0">
                <a:solidFill>
                  <a:schemeClr val="bg2">
                    <a:lumMod val="25000"/>
                  </a:schemeClr>
                </a:solidFill>
                <a:latin typeface="+mn-lt"/>
                <a:cs typeface="Arial" pitchFamily="34" charset="0"/>
              </a:rPr>
              <a:t>.</a:t>
            </a:r>
          </a:p>
          <a:p>
            <a:pPr marL="228600" lvl="1" indent="-228600">
              <a:spcAft>
                <a:spcPts val="600"/>
              </a:spcAft>
              <a:buFont typeface="Arial" pitchFamily="34" charset="0"/>
              <a:buChar char="•"/>
              <a:defRPr/>
            </a:pPr>
            <a:r>
              <a:rPr lang="en-US" sz="1400" dirty="0" smtClean="0"/>
              <a:t>The </a:t>
            </a:r>
            <a:r>
              <a:rPr lang="en-US" sz="1400" dirty="0"/>
              <a:t>research </a:t>
            </a:r>
            <a:r>
              <a:rPr lang="en-US" sz="1400" dirty="0" smtClean="0"/>
              <a:t>has taken place in eight countries: </a:t>
            </a:r>
            <a:r>
              <a:rPr lang="en-US" sz="1400" dirty="0"/>
              <a:t>Australia, Brunei, Finland, Indonesia, Mexico, Russia, Senegal and the United Kingdom. </a:t>
            </a:r>
            <a:endParaRPr lang="en-US" sz="1400" dirty="0">
              <a:solidFill>
                <a:schemeClr val="bg2">
                  <a:lumMod val="25000"/>
                </a:schemeClr>
              </a:solidFill>
              <a:latin typeface="+mn-lt"/>
              <a:cs typeface="Arial" pitchFamily="34" charset="0"/>
            </a:endParaRPr>
          </a:p>
        </p:txBody>
      </p:sp>
      <p:sp>
        <p:nvSpPr>
          <p:cNvPr id="5" name="Rounded Rectangle 4"/>
          <p:cNvSpPr/>
          <p:nvPr/>
        </p:nvSpPr>
        <p:spPr>
          <a:xfrm>
            <a:off x="398929" y="1518866"/>
            <a:ext cx="4005493" cy="2426108"/>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normAutofit lnSpcReduction="10000"/>
          </a:bodyPr>
          <a:lstStyle/>
          <a:p>
            <a:pPr marL="112713" eaLnBrk="0" hangingPunct="0">
              <a:spcBef>
                <a:spcPct val="20000"/>
              </a:spcBef>
              <a:defRPr/>
            </a:pPr>
            <a:r>
              <a:rPr lang="en-US" dirty="0"/>
              <a:t>ITL Research is a multiyear global research program that is sponsored by Microsoft’s Partners in Learning. ITL investigates innovative teaching practices, the conditions that enable educators to teach in new ways, and the resulting connection with students’ 21st century skills</a:t>
            </a:r>
            <a:r>
              <a:rPr lang="en-US" dirty="0" smtClean="0">
                <a:solidFill>
                  <a:srgbClr val="006025"/>
                </a:solidFill>
                <a:ea typeface="ＭＳ Ｐゴシック" charset="-128"/>
                <a:cs typeface="Century Gothic"/>
              </a:rPr>
              <a:t>. </a:t>
            </a:r>
            <a:endParaRPr lang="en-US" dirty="0">
              <a:solidFill>
                <a:srgbClr val="006025"/>
              </a:solidFill>
              <a:ea typeface="ＭＳ Ｐゴシック" charset="-128"/>
              <a:cs typeface="Century Gothic"/>
            </a:endParaRPr>
          </a:p>
        </p:txBody>
      </p:sp>
      <p:pic>
        <p:nvPicPr>
          <p:cNvPr id="6" name="Picture 5" descr="girl_ballNEW.jpg"/>
          <p:cNvPicPr>
            <a:picLocks noChangeAspect="1"/>
          </p:cNvPicPr>
          <p:nvPr/>
        </p:nvPicPr>
        <p:blipFill>
          <a:blip r:embed="rId2"/>
          <a:srcRect t="23458"/>
          <a:stretch>
            <a:fillRect/>
          </a:stretch>
        </p:blipFill>
        <p:spPr>
          <a:xfrm>
            <a:off x="4812371" y="1518866"/>
            <a:ext cx="3840563" cy="4696883"/>
          </a:xfrm>
          <a:prstGeom prst="round2DiagRect">
            <a:avLst/>
          </a:prstGeom>
          <a:effectLst>
            <a:outerShdw blurRad="50800" dist="38100" dir="2700000" algn="br">
              <a:srgbClr val="000000">
                <a:alpha val="43000"/>
              </a:srgbClr>
            </a:outerShdw>
          </a:effectLst>
        </p:spPr>
      </p:pic>
      <p:sp>
        <p:nvSpPr>
          <p:cNvPr id="7" name="TextBox 6"/>
          <p:cNvSpPr txBox="1"/>
          <p:nvPr/>
        </p:nvSpPr>
        <p:spPr>
          <a:xfrm>
            <a:off x="5562600" y="6292334"/>
            <a:ext cx="2171941" cy="369332"/>
          </a:xfrm>
          <a:prstGeom prst="rect">
            <a:avLst/>
          </a:prstGeom>
          <a:noFill/>
        </p:spPr>
        <p:txBody>
          <a:bodyPr wrap="none" rtlCol="0">
            <a:spAutoFit/>
          </a:bodyPr>
          <a:lstStyle/>
          <a:p>
            <a:r>
              <a:rPr lang="en-US" dirty="0" smtClean="0"/>
              <a:t>www.itlresearch.com</a:t>
            </a:r>
            <a:endParaRPr lang="en-US" dirty="0"/>
          </a:p>
        </p:txBody>
      </p:sp>
      <p:sp>
        <p:nvSpPr>
          <p:cNvPr id="8" name="Slide Number Placeholder 3"/>
          <p:cNvSpPr txBox="1">
            <a:spLocks/>
          </p:cNvSpPr>
          <p:nvPr/>
        </p:nvSpPr>
        <p:spPr>
          <a:xfrm>
            <a:off x="265176" y="6445039"/>
            <a:ext cx="3697224" cy="184361"/>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8B3D92AD-C4F0-4F46-81FB-1D1843E78CB6}" type="slidenum">
              <a:rPr kumimoji="0" lang="en-US" sz="1050" b="1"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5</a:t>
            </a:fld>
            <a:r>
              <a:rPr kumimoji="0" lang="en-US" sz="1050" b="1" i="0" u="none" strike="noStrike" kern="1200" cap="none" spc="0" normalizeH="0" baseline="0" noProof="0" dirty="0" smtClean="0">
                <a:ln>
                  <a:noFill/>
                </a:ln>
                <a:solidFill>
                  <a:schemeClr val="bg1">
                    <a:lumMod val="50000"/>
                  </a:schemeClr>
                </a:solidFill>
                <a:effectLst/>
                <a:uLnTx/>
                <a:uFillTx/>
                <a:latin typeface="+mn-lt"/>
                <a:ea typeface="+mn-ea"/>
                <a:cs typeface="+mn-cs"/>
              </a:rPr>
              <a:t>  |  </a:t>
            </a:r>
            <a:r>
              <a:rPr kumimoji="0" lang="en-US" sz="1050" i="0" u="none" strike="noStrike" kern="1200" cap="none" spc="0" normalizeH="0" baseline="0" noProof="0" dirty="0" smtClean="0">
                <a:ln>
                  <a:noFill/>
                </a:ln>
                <a:solidFill>
                  <a:schemeClr val="bg1">
                    <a:lumMod val="50000"/>
                  </a:schemeClr>
                </a:solidFill>
                <a:effectLst/>
                <a:uLnTx/>
                <a:uFillTx/>
                <a:latin typeface="+mn-lt"/>
                <a:ea typeface="+mn-ea"/>
                <a:cs typeface="+mn-cs"/>
              </a:rPr>
              <a:t>Microsoft</a:t>
            </a:r>
            <a:r>
              <a:rPr kumimoji="0" lang="en-US" sz="1050" i="0" u="none" strike="noStrike" kern="1200" cap="none" spc="0" normalizeH="0" noProof="0" dirty="0" smtClean="0">
                <a:ln>
                  <a:noFill/>
                </a:ln>
                <a:solidFill>
                  <a:schemeClr val="bg1">
                    <a:lumMod val="50000"/>
                  </a:schemeClr>
                </a:solidFill>
                <a:effectLst/>
                <a:uLnTx/>
                <a:uFillTx/>
                <a:latin typeface="+mn-lt"/>
                <a:ea typeface="+mn-ea"/>
                <a:cs typeface="+mn-cs"/>
              </a:rPr>
              <a:t> 2013 All Rights Reserved.</a:t>
            </a:r>
            <a:endParaRPr kumimoji="0" lang="en-US" sz="105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76680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ITL Research </a:t>
            </a:r>
            <a:r>
              <a:rPr lang="en-US" dirty="0" smtClean="0"/>
              <a:t>Model</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282" y="688752"/>
            <a:ext cx="4071434" cy="411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4"/>
          <p:cNvSpPr txBox="1">
            <a:spLocks noChangeArrowheads="1"/>
          </p:cNvSpPr>
          <p:nvPr/>
        </p:nvSpPr>
        <p:spPr bwMode="auto">
          <a:xfrm>
            <a:off x="6737906" y="3094037"/>
            <a:ext cx="1577975"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006025"/>
                </a:solidFill>
                <a:effectLst/>
                <a:uLnTx/>
                <a:uFillTx/>
                <a:latin typeface="+mj-lt"/>
                <a:cs typeface="Century Gothic"/>
              </a:rPr>
              <a:t>OUTCOMES</a:t>
            </a:r>
            <a:endParaRPr kumimoji="0" lang="en-US" sz="1400" b="1" i="0" u="none" strike="noStrike" kern="0" cap="none" spc="0" normalizeH="0" baseline="0" noProof="0" dirty="0">
              <a:ln>
                <a:noFill/>
              </a:ln>
              <a:solidFill>
                <a:srgbClr val="006025"/>
              </a:solidFill>
              <a:effectLst/>
              <a:uLnTx/>
              <a:uFillTx/>
              <a:latin typeface="+mj-lt"/>
              <a:cs typeface="Century Gothic"/>
            </a:endParaRPr>
          </a:p>
        </p:txBody>
      </p:sp>
      <p:sp>
        <p:nvSpPr>
          <p:cNvPr id="7" name="Text Box 12"/>
          <p:cNvSpPr txBox="1">
            <a:spLocks noChangeArrowheads="1"/>
          </p:cNvSpPr>
          <p:nvPr/>
        </p:nvSpPr>
        <p:spPr bwMode="auto">
          <a:xfrm>
            <a:off x="1115258" y="3094037"/>
            <a:ext cx="2709145" cy="30777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chemeClr val="accent5"/>
                </a:solidFill>
                <a:effectLst/>
                <a:uLnTx/>
                <a:uFillTx/>
                <a:latin typeface="+mj-lt"/>
                <a:cs typeface="Century Gothic"/>
              </a:rPr>
              <a:t>CONTEXT &amp; INPUTS</a:t>
            </a:r>
            <a:endParaRPr kumimoji="0" lang="en-US" sz="1400" b="1" i="0" u="none" strike="noStrike" kern="0" cap="none" spc="0" normalizeH="0" baseline="0" noProof="0" dirty="0">
              <a:ln>
                <a:noFill/>
              </a:ln>
              <a:solidFill>
                <a:schemeClr val="accent5"/>
              </a:solidFill>
              <a:effectLst/>
              <a:uLnTx/>
              <a:uFillTx/>
              <a:latin typeface="+mj-lt"/>
              <a:cs typeface="Century Gothic"/>
            </a:endParaRPr>
          </a:p>
        </p:txBody>
      </p:sp>
      <p:sp>
        <p:nvSpPr>
          <p:cNvPr id="8" name="Text Box 13"/>
          <p:cNvSpPr txBox="1">
            <a:spLocks noChangeArrowheads="1"/>
          </p:cNvSpPr>
          <p:nvPr/>
        </p:nvSpPr>
        <p:spPr bwMode="auto">
          <a:xfrm>
            <a:off x="4751217" y="3094037"/>
            <a:ext cx="1568452"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smtClean="0">
                <a:ln>
                  <a:noFill/>
                </a:ln>
                <a:solidFill>
                  <a:srgbClr val="006025"/>
                </a:solidFill>
                <a:effectLst/>
                <a:uLnTx/>
                <a:uFillTx/>
                <a:latin typeface="+mj-lt"/>
                <a:cs typeface="Century Gothic"/>
              </a:rPr>
              <a:t>PRACTICES</a:t>
            </a:r>
            <a:endParaRPr kumimoji="0" lang="en-US" sz="1400" b="1" i="0" u="none" strike="noStrike" kern="0" cap="none" spc="0" normalizeH="0" baseline="0" noProof="0" dirty="0">
              <a:ln>
                <a:noFill/>
              </a:ln>
              <a:solidFill>
                <a:srgbClr val="006025"/>
              </a:solidFill>
              <a:effectLst/>
              <a:uLnTx/>
              <a:uFillTx/>
              <a:latin typeface="+mj-lt"/>
              <a:cs typeface="Century Gothic"/>
            </a:endParaRPr>
          </a:p>
        </p:txBody>
      </p:sp>
      <p:sp>
        <p:nvSpPr>
          <p:cNvPr id="9" name="TextBox 8"/>
          <p:cNvSpPr txBox="1"/>
          <p:nvPr/>
        </p:nvSpPr>
        <p:spPr>
          <a:xfrm>
            <a:off x="884181" y="3594672"/>
            <a:ext cx="886899" cy="307777"/>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chemeClr val="accent5"/>
                </a:solidFill>
                <a:effectLst/>
                <a:uLnTx/>
                <a:uFillTx/>
                <a:ea typeface="ＭＳ Ｐゴシック" pitchFamily="-110" charset="-128"/>
                <a:cs typeface="Arial"/>
              </a:rPr>
              <a:t>National</a:t>
            </a:r>
            <a:endParaRPr kumimoji="0" lang="en-US" sz="1400" b="0" i="1" u="none" strike="noStrike" kern="0" cap="none" spc="0" normalizeH="0" baseline="0" noProof="0" dirty="0">
              <a:ln>
                <a:noFill/>
              </a:ln>
              <a:solidFill>
                <a:schemeClr val="accent5"/>
              </a:solidFill>
              <a:effectLst/>
              <a:uLnTx/>
              <a:uFillTx/>
              <a:ea typeface="ＭＳ Ｐゴシック" pitchFamily="-110" charset="-128"/>
              <a:cs typeface="Arial"/>
            </a:endParaRPr>
          </a:p>
        </p:txBody>
      </p:sp>
      <p:sp>
        <p:nvSpPr>
          <p:cNvPr id="10" name="TextBox 9"/>
          <p:cNvSpPr txBox="1"/>
          <p:nvPr/>
        </p:nvSpPr>
        <p:spPr>
          <a:xfrm>
            <a:off x="2648445" y="3594672"/>
            <a:ext cx="1655276" cy="307777"/>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6025"/>
                </a:solidFill>
                <a:effectLst/>
                <a:uLnTx/>
                <a:uFillTx/>
                <a:ea typeface="ＭＳ Ｐゴシック" pitchFamily="-110" charset="-128"/>
                <a:cs typeface="Century Gothic"/>
              </a:rPr>
              <a:t>School &amp; Teacher</a:t>
            </a:r>
            <a:endParaRPr kumimoji="0" lang="en-US" sz="1400" b="0" i="1" u="none" strike="noStrike" kern="0" cap="none" spc="0" normalizeH="0" baseline="0" noProof="0" dirty="0">
              <a:ln>
                <a:noFill/>
              </a:ln>
              <a:solidFill>
                <a:srgbClr val="006025"/>
              </a:solidFill>
              <a:effectLst/>
              <a:uLnTx/>
              <a:uFillTx/>
              <a:ea typeface="ＭＳ Ｐゴシック" pitchFamily="-110" charset="-128"/>
              <a:cs typeface="Century Gothic"/>
            </a:endParaRPr>
          </a:p>
        </p:txBody>
      </p:sp>
      <p:sp>
        <p:nvSpPr>
          <p:cNvPr id="11" name="Rounded Rectangle 5"/>
          <p:cNvSpPr>
            <a:spLocks noChangeArrowheads="1"/>
          </p:cNvSpPr>
          <p:nvPr/>
        </p:nvSpPr>
        <p:spPr bwMode="auto">
          <a:xfrm>
            <a:off x="565706" y="5423376"/>
            <a:ext cx="1618952" cy="620121"/>
          </a:xfrm>
          <a:prstGeom prst="roundRect">
            <a:avLst>
              <a:gd name="adj" fmla="val 16667"/>
            </a:avLst>
          </a:prstGeom>
          <a:solidFill>
            <a:schemeClr val="accent5"/>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smtClean="0">
                <a:ln>
                  <a:noFill/>
                </a:ln>
                <a:solidFill>
                  <a:sysClr val="window" lastClr="FFFFFF"/>
                </a:solidFill>
                <a:effectLst/>
                <a:uLnTx/>
                <a:uFillTx/>
                <a:latin typeface="Arial Bold"/>
                <a:ea typeface="+mn-ea"/>
                <a:cs typeface="Arial Bold"/>
              </a:rPr>
              <a:t>Professional Development</a:t>
            </a:r>
            <a:endParaRPr kumimoji="0" lang="en-US" sz="1600" u="none" strike="noStrike" kern="0" cap="none" spc="0" normalizeH="0" baseline="0" noProof="0" dirty="0">
              <a:ln>
                <a:noFill/>
              </a:ln>
              <a:solidFill>
                <a:sysClr val="window" lastClr="FFFFFF"/>
              </a:solidFill>
              <a:effectLst/>
              <a:uLnTx/>
              <a:uFillTx/>
              <a:latin typeface="Arial Bold"/>
              <a:ea typeface="+mn-ea"/>
              <a:cs typeface="Arial Bold"/>
            </a:endParaRPr>
          </a:p>
        </p:txBody>
      </p:sp>
      <p:sp>
        <p:nvSpPr>
          <p:cNvPr id="12" name="AutoShape 18"/>
          <p:cNvSpPr>
            <a:spLocks/>
          </p:cNvSpPr>
          <p:nvPr/>
        </p:nvSpPr>
        <p:spPr bwMode="auto">
          <a:xfrm>
            <a:off x="4252164" y="4348405"/>
            <a:ext cx="142587" cy="1695092"/>
          </a:xfrm>
          <a:prstGeom prst="rightBracket">
            <a:avLst>
              <a:gd name="adj" fmla="val 92361"/>
            </a:avLst>
          </a:prstGeom>
          <a:noFill/>
          <a:ln w="9525">
            <a:solidFill>
              <a:schemeClr val="tx2">
                <a:lumMod val="50000"/>
                <a:lumOff val="50000"/>
              </a:scheme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3" name="Rounded Rectangle 44"/>
          <p:cNvSpPr>
            <a:spLocks noChangeArrowheads="1"/>
          </p:cNvSpPr>
          <p:nvPr/>
        </p:nvSpPr>
        <p:spPr bwMode="auto">
          <a:xfrm>
            <a:off x="2682226" y="5704478"/>
            <a:ext cx="1569937" cy="620122"/>
          </a:xfrm>
          <a:prstGeom prst="roundRect">
            <a:avLst>
              <a:gd name="adj" fmla="val 16667"/>
            </a:avLst>
          </a:prstGeom>
          <a:solidFill>
            <a:schemeClr val="accent5"/>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a:ln>
                  <a:noFill/>
                </a:ln>
                <a:solidFill>
                  <a:sysClr val="window" lastClr="FFFFFF"/>
                </a:solidFill>
                <a:effectLst/>
                <a:uLnTx/>
                <a:uFillTx/>
                <a:latin typeface="Arial Bold"/>
                <a:ea typeface="+mn-ea"/>
                <a:cs typeface="Arial Bold"/>
              </a:rPr>
              <a:t>Educator Attitudes</a:t>
            </a:r>
          </a:p>
        </p:txBody>
      </p:sp>
      <p:sp>
        <p:nvSpPr>
          <p:cNvPr id="14" name="Rounded Rectangle 44"/>
          <p:cNvSpPr>
            <a:spLocks noChangeArrowheads="1"/>
          </p:cNvSpPr>
          <p:nvPr/>
        </p:nvSpPr>
        <p:spPr bwMode="auto">
          <a:xfrm>
            <a:off x="2682226" y="4077190"/>
            <a:ext cx="1569937" cy="620122"/>
          </a:xfrm>
          <a:prstGeom prst="roundRect">
            <a:avLst>
              <a:gd name="adj" fmla="val 16667"/>
            </a:avLst>
          </a:prstGeom>
          <a:solidFill>
            <a:schemeClr val="accent5"/>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a:ln>
                  <a:noFill/>
                </a:ln>
                <a:solidFill>
                  <a:sysClr val="window" lastClr="FFFFFF"/>
                </a:solidFill>
                <a:effectLst/>
                <a:uLnTx/>
                <a:uFillTx/>
                <a:latin typeface="Arial Bold"/>
                <a:ea typeface="+mn-ea"/>
                <a:cs typeface="Arial Bold"/>
              </a:rPr>
              <a:t>School Culture and Supports</a:t>
            </a:r>
          </a:p>
        </p:txBody>
      </p:sp>
      <p:sp>
        <p:nvSpPr>
          <p:cNvPr id="15" name="AutoShape 23"/>
          <p:cNvSpPr>
            <a:spLocks/>
          </p:cNvSpPr>
          <p:nvPr/>
        </p:nvSpPr>
        <p:spPr bwMode="auto">
          <a:xfrm rot="10800000">
            <a:off x="2469831" y="4348405"/>
            <a:ext cx="142587" cy="1695092"/>
          </a:xfrm>
          <a:prstGeom prst="rightBracket">
            <a:avLst>
              <a:gd name="adj" fmla="val 85822"/>
            </a:avLst>
          </a:prstGeom>
          <a:noFill/>
          <a:ln w="9525">
            <a:solidFill>
              <a:schemeClr val="tx2">
                <a:lumMod val="50000"/>
                <a:lumOff val="50000"/>
              </a:scheme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Rounded Rectangle 49"/>
          <p:cNvSpPr>
            <a:spLocks noChangeArrowheads="1"/>
          </p:cNvSpPr>
          <p:nvPr/>
        </p:nvSpPr>
        <p:spPr bwMode="auto">
          <a:xfrm>
            <a:off x="6950572" y="4867313"/>
            <a:ext cx="1539935" cy="650915"/>
          </a:xfrm>
          <a:prstGeom prst="roundRect">
            <a:avLst>
              <a:gd name="adj" fmla="val 16667"/>
            </a:avLst>
          </a:prstGeom>
          <a:solidFill>
            <a:schemeClr val="accent5"/>
          </a:solidFill>
          <a:ln w="38100" cap="flat" cmpd="sng" algn="ctr">
            <a:solidFill>
              <a:schemeClr val="bg1"/>
            </a:solidFill>
            <a:prstDash val="solid"/>
            <a:roun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a:ln>
                  <a:noFill/>
                </a:ln>
                <a:solidFill>
                  <a:sysClr val="window" lastClr="FFFFFF"/>
                </a:solidFill>
                <a:effectLst/>
                <a:uLnTx/>
                <a:uFillTx/>
                <a:latin typeface="Arial Bold"/>
                <a:ea typeface="+mn-ea"/>
                <a:cs typeface="Arial Bold"/>
              </a:rPr>
              <a:t>Students’ 21</a:t>
            </a:r>
            <a:r>
              <a:rPr kumimoji="0" lang="en-US" sz="1400" u="none" strike="noStrike" kern="0" cap="none" spc="0" normalizeH="0" baseline="30000" noProof="0" dirty="0">
                <a:ln>
                  <a:noFill/>
                </a:ln>
                <a:solidFill>
                  <a:sysClr val="window" lastClr="FFFFFF"/>
                </a:solidFill>
                <a:effectLst/>
                <a:uLnTx/>
                <a:uFillTx/>
                <a:latin typeface="Arial Bold"/>
                <a:ea typeface="+mn-ea"/>
                <a:cs typeface="Arial Bold"/>
              </a:rPr>
              <a:t>st</a:t>
            </a:r>
            <a:r>
              <a:rPr kumimoji="0" lang="en-US" sz="1400" u="none" strike="noStrike" kern="0" cap="none" spc="0" normalizeH="0" baseline="0" noProof="0" dirty="0">
                <a:ln>
                  <a:noFill/>
                </a:ln>
                <a:solidFill>
                  <a:sysClr val="window" lastClr="FFFFFF"/>
                </a:solidFill>
                <a:effectLst/>
                <a:uLnTx/>
                <a:uFillTx/>
                <a:latin typeface="Arial Bold"/>
                <a:ea typeface="+mn-ea"/>
                <a:cs typeface="Arial Bold"/>
              </a:rPr>
              <a:t> Century Skills</a:t>
            </a:r>
          </a:p>
        </p:txBody>
      </p:sp>
      <p:cxnSp>
        <p:nvCxnSpPr>
          <p:cNvPr id="17" name="AutoShape 34"/>
          <p:cNvCxnSpPr>
            <a:cxnSpLocks noChangeShapeType="1"/>
            <a:stCxn id="11" idx="3"/>
            <a:endCxn id="15" idx="2"/>
          </p:cNvCxnSpPr>
          <p:nvPr/>
        </p:nvCxnSpPr>
        <p:spPr bwMode="auto">
          <a:xfrm flipV="1">
            <a:off x="2184658" y="5195951"/>
            <a:ext cx="285173" cy="538192"/>
          </a:xfrm>
          <a:prstGeom prst="straightConnector1">
            <a:avLst/>
          </a:prstGeom>
          <a:noFill/>
          <a:ln w="9525">
            <a:solidFill>
              <a:schemeClr val="tx2">
                <a:lumMod val="50000"/>
                <a:lumOff val="50000"/>
              </a:schemeClr>
            </a:solidFill>
            <a:round/>
            <a:headEnd/>
            <a:tailEnd type="triangle" w="med" len="med"/>
          </a:ln>
        </p:spPr>
      </p:cxnSp>
      <p:cxnSp>
        <p:nvCxnSpPr>
          <p:cNvPr id="18" name="AutoShape 35"/>
          <p:cNvCxnSpPr>
            <a:cxnSpLocks noChangeShapeType="1"/>
            <a:endCxn id="15" idx="2"/>
          </p:cNvCxnSpPr>
          <p:nvPr/>
        </p:nvCxnSpPr>
        <p:spPr bwMode="auto">
          <a:xfrm>
            <a:off x="2184658" y="4773591"/>
            <a:ext cx="285173" cy="422360"/>
          </a:xfrm>
          <a:prstGeom prst="straightConnector1">
            <a:avLst/>
          </a:prstGeom>
          <a:noFill/>
          <a:ln w="9525">
            <a:solidFill>
              <a:schemeClr val="tx2">
                <a:lumMod val="50000"/>
                <a:lumOff val="50000"/>
              </a:schemeClr>
            </a:solidFill>
            <a:round/>
            <a:headEnd/>
            <a:tailEnd type="triangle" w="med" len="med"/>
          </a:ln>
        </p:spPr>
      </p:cxnSp>
      <p:sp>
        <p:nvSpPr>
          <p:cNvPr id="19" name="Rounded Rectangle 33"/>
          <p:cNvSpPr>
            <a:spLocks noChangeArrowheads="1"/>
          </p:cNvSpPr>
          <p:nvPr/>
        </p:nvSpPr>
        <p:spPr bwMode="auto">
          <a:xfrm>
            <a:off x="565706" y="4464236"/>
            <a:ext cx="1618952" cy="620122"/>
          </a:xfrm>
          <a:prstGeom prst="roundRect">
            <a:avLst>
              <a:gd name="adj" fmla="val 16667"/>
            </a:avLst>
          </a:prstGeom>
          <a:solidFill>
            <a:schemeClr val="accent5"/>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smtClean="0">
                <a:ln>
                  <a:noFill/>
                </a:ln>
                <a:solidFill>
                  <a:sysClr val="window" lastClr="FFFFFF"/>
                </a:solidFill>
                <a:effectLst/>
                <a:uLnTx/>
                <a:uFillTx/>
                <a:latin typeface="Arial Bold"/>
                <a:ea typeface="+mn-ea"/>
                <a:cs typeface="Arial Bold"/>
              </a:rPr>
              <a:t>Education Policy</a:t>
            </a:r>
            <a:endParaRPr kumimoji="0" lang="en-US" sz="1600" u="none" strike="noStrike" kern="0" cap="none" spc="0" normalizeH="0" baseline="0" noProof="0" dirty="0">
              <a:ln>
                <a:noFill/>
              </a:ln>
              <a:solidFill>
                <a:sysClr val="window" lastClr="FFFFFF"/>
              </a:solidFill>
              <a:effectLst/>
              <a:uLnTx/>
              <a:uFillTx/>
              <a:latin typeface="Arial Bold"/>
              <a:ea typeface="+mn-ea"/>
              <a:cs typeface="Arial Bold"/>
            </a:endParaRPr>
          </a:p>
        </p:txBody>
      </p:sp>
      <p:sp>
        <p:nvSpPr>
          <p:cNvPr id="20" name="Rounded Rectangle 44"/>
          <p:cNvSpPr>
            <a:spLocks noChangeArrowheads="1"/>
          </p:cNvSpPr>
          <p:nvPr/>
        </p:nvSpPr>
        <p:spPr bwMode="auto">
          <a:xfrm>
            <a:off x="2682226" y="4890834"/>
            <a:ext cx="1569937" cy="620122"/>
          </a:xfrm>
          <a:prstGeom prst="roundRect">
            <a:avLst>
              <a:gd name="adj" fmla="val 16667"/>
            </a:avLst>
          </a:prstGeom>
          <a:solidFill>
            <a:schemeClr val="accent5"/>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a:ln>
                  <a:noFill/>
                </a:ln>
                <a:solidFill>
                  <a:sysClr val="window" lastClr="FFFFFF"/>
                </a:solidFill>
                <a:effectLst/>
                <a:uLnTx/>
                <a:uFillTx/>
                <a:latin typeface="Arial Bold"/>
                <a:ea typeface="+mn-ea"/>
                <a:cs typeface="Arial Bold"/>
              </a:rPr>
              <a:t>ICT Access and </a:t>
            </a:r>
            <a:r>
              <a:rPr kumimoji="0" lang="en-US" sz="1400" u="none" strike="noStrike" kern="0" cap="none" spc="0" normalizeH="0" baseline="0" noProof="0" dirty="0" smtClean="0">
                <a:ln>
                  <a:noFill/>
                </a:ln>
                <a:solidFill>
                  <a:sysClr val="window" lastClr="FFFFFF"/>
                </a:solidFill>
                <a:effectLst/>
                <a:uLnTx/>
                <a:uFillTx/>
                <a:latin typeface="Arial Bold"/>
                <a:ea typeface="+mn-ea"/>
                <a:cs typeface="Arial Bold"/>
              </a:rPr>
              <a:t>Supports</a:t>
            </a:r>
            <a:endParaRPr kumimoji="0" lang="en-US" sz="1400" u="none" strike="noStrike" kern="0" cap="none" spc="0" normalizeH="0" baseline="0" noProof="0" dirty="0">
              <a:ln>
                <a:noFill/>
              </a:ln>
              <a:solidFill>
                <a:sysClr val="window" lastClr="FFFFFF"/>
              </a:solidFill>
              <a:effectLst/>
              <a:uLnTx/>
              <a:uFillTx/>
              <a:latin typeface="Arial Bold"/>
              <a:ea typeface="+mn-ea"/>
              <a:cs typeface="Arial Bold"/>
            </a:endParaRPr>
          </a:p>
        </p:txBody>
      </p:sp>
      <p:sp>
        <p:nvSpPr>
          <p:cNvPr id="21" name="TextBox 20"/>
          <p:cNvSpPr txBox="1"/>
          <p:nvPr/>
        </p:nvSpPr>
        <p:spPr>
          <a:xfrm>
            <a:off x="4991009" y="3594672"/>
            <a:ext cx="1086159" cy="307777"/>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6025"/>
                </a:solidFill>
                <a:effectLst/>
                <a:uLnTx/>
                <a:uFillTx/>
                <a:ea typeface="ＭＳ Ｐゴシック" pitchFamily="-110" charset="-128"/>
                <a:cs typeface="Century Gothic"/>
              </a:rPr>
              <a:t>Classroom</a:t>
            </a:r>
            <a:endParaRPr kumimoji="0" lang="en-US" sz="1400" b="0" i="1" u="none" strike="noStrike" kern="0" cap="none" spc="0" normalizeH="0" baseline="0" noProof="0" dirty="0">
              <a:ln>
                <a:noFill/>
              </a:ln>
              <a:solidFill>
                <a:srgbClr val="006025"/>
              </a:solidFill>
              <a:effectLst/>
              <a:uLnTx/>
              <a:uFillTx/>
              <a:ea typeface="ＭＳ Ｐゴシック" pitchFamily="-110" charset="-128"/>
              <a:cs typeface="Century Gothic"/>
            </a:endParaRPr>
          </a:p>
        </p:txBody>
      </p:sp>
      <p:sp>
        <p:nvSpPr>
          <p:cNvPr id="22" name="TextBox 21"/>
          <p:cNvSpPr txBox="1"/>
          <p:nvPr/>
        </p:nvSpPr>
        <p:spPr>
          <a:xfrm>
            <a:off x="7090428" y="3594672"/>
            <a:ext cx="847099" cy="307777"/>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6025"/>
                </a:solidFill>
                <a:effectLst/>
                <a:uLnTx/>
                <a:uFillTx/>
                <a:ea typeface="ＭＳ Ｐゴシック" pitchFamily="-110" charset="-128"/>
                <a:cs typeface="Century Gothic"/>
              </a:rPr>
              <a:t>Student</a:t>
            </a:r>
            <a:endParaRPr kumimoji="0" lang="en-US" sz="1400" b="0" i="1" u="none" strike="noStrike" kern="0" cap="none" spc="0" normalizeH="0" baseline="0" noProof="0" dirty="0">
              <a:ln>
                <a:noFill/>
              </a:ln>
              <a:solidFill>
                <a:srgbClr val="006025"/>
              </a:solidFill>
              <a:effectLst/>
              <a:uLnTx/>
              <a:uFillTx/>
              <a:ea typeface="ＭＳ Ｐゴシック" pitchFamily="-110" charset="-128"/>
              <a:cs typeface="Century Gothic"/>
            </a:endParaRPr>
          </a:p>
        </p:txBody>
      </p:sp>
      <p:sp>
        <p:nvSpPr>
          <p:cNvPr id="23" name="Right Arrow 22"/>
          <p:cNvSpPr/>
          <p:nvPr/>
        </p:nvSpPr>
        <p:spPr>
          <a:xfrm>
            <a:off x="4751217" y="4518140"/>
            <a:ext cx="1986689" cy="1349260"/>
          </a:xfrm>
          <a:prstGeom prst="rightArrow">
            <a:avLst>
              <a:gd name="adj1" fmla="val 68824"/>
              <a:gd name="adj2" fmla="val 28824"/>
            </a:avLst>
          </a:prstGeom>
          <a:solidFill>
            <a:schemeClr val="accent4">
              <a:lumMod val="75000"/>
            </a:schemeClr>
          </a:solidFill>
          <a:ln w="38100" cap="flat" cmpd="sng" algn="ctr">
            <a:solidFill>
              <a:srgbClr val="FFFFFF"/>
            </a:solid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 lastClr="FFFFFF"/>
                </a:solidFill>
                <a:effectLst/>
                <a:uLnTx/>
                <a:uFillTx/>
                <a:latin typeface="Arial Black"/>
                <a:ea typeface="+mn-ea"/>
                <a:cs typeface="Arial Black"/>
              </a:rPr>
              <a:t>Innovative Teaching Practices</a:t>
            </a:r>
            <a:endParaRPr kumimoji="0" lang="en-US" sz="1400" i="0" u="none" strike="noStrike" kern="0" cap="none" spc="0" normalizeH="0" baseline="0" noProof="0" dirty="0">
              <a:ln>
                <a:noFill/>
              </a:ln>
              <a:solidFill>
                <a:sysClr val="window" lastClr="FFFFFF"/>
              </a:solidFill>
              <a:effectLst/>
              <a:uLnTx/>
              <a:uFillTx/>
              <a:latin typeface="Arial Black"/>
              <a:ea typeface="+mn-ea"/>
              <a:cs typeface="Arial Black"/>
            </a:endParaRPr>
          </a:p>
        </p:txBody>
      </p:sp>
      <p:cxnSp>
        <p:nvCxnSpPr>
          <p:cNvPr id="24" name="AutoShape 34"/>
          <p:cNvCxnSpPr>
            <a:cxnSpLocks noChangeShapeType="1"/>
            <a:stCxn id="12" idx="2"/>
            <a:endCxn id="23" idx="1"/>
          </p:cNvCxnSpPr>
          <p:nvPr/>
        </p:nvCxnSpPr>
        <p:spPr bwMode="auto">
          <a:xfrm flipV="1">
            <a:off x="4394751" y="5192770"/>
            <a:ext cx="356466" cy="3181"/>
          </a:xfrm>
          <a:prstGeom prst="straightConnector1">
            <a:avLst/>
          </a:prstGeom>
          <a:noFill/>
          <a:ln w="9525">
            <a:solidFill>
              <a:schemeClr val="tx2">
                <a:lumMod val="50000"/>
                <a:lumOff val="50000"/>
              </a:schemeClr>
            </a:solidFill>
            <a:round/>
            <a:headEnd/>
            <a:tailEnd type="triangle" w="med" len="med"/>
          </a:ln>
        </p:spPr>
      </p:cxnSp>
      <p:sp>
        <p:nvSpPr>
          <p:cNvPr id="25" name="Rectangle 24"/>
          <p:cNvSpPr/>
          <p:nvPr/>
        </p:nvSpPr>
        <p:spPr>
          <a:xfrm>
            <a:off x="464107" y="1630668"/>
            <a:ext cx="4270175" cy="1384995"/>
          </a:xfrm>
          <a:prstGeom prst="rect">
            <a:avLst/>
          </a:prstGeom>
        </p:spPr>
        <p:txBody>
          <a:bodyPr wrap="square">
            <a:spAutoFit/>
          </a:bodyPr>
          <a:lstStyle/>
          <a:p>
            <a:r>
              <a:rPr lang="en-US" sz="1400" dirty="0"/>
              <a:t>The research design explores the complex ecosystem of influences that shape teaching and learning in national, school, and classroom contexts. The conceptual framework in the following diagram emphasizes a range of factors that extensive prior research has shown to be linked to teaching practices and deep student learning</a:t>
            </a:r>
            <a:r>
              <a:rPr lang="en-US" sz="1400" dirty="0" smtClean="0">
                <a:solidFill>
                  <a:srgbClr val="006025"/>
                </a:solidFill>
              </a:rPr>
              <a:t>. </a:t>
            </a:r>
            <a:endParaRPr lang="en-US" sz="1400" dirty="0">
              <a:solidFill>
                <a:srgbClr val="006025"/>
              </a:solidFill>
            </a:endParaRPr>
          </a:p>
        </p:txBody>
      </p:sp>
      <p:sp>
        <p:nvSpPr>
          <p:cNvPr id="26" name="TextBox 25"/>
          <p:cNvSpPr txBox="1"/>
          <p:nvPr/>
        </p:nvSpPr>
        <p:spPr>
          <a:xfrm>
            <a:off x="5562600" y="6292334"/>
            <a:ext cx="2171941" cy="369332"/>
          </a:xfrm>
          <a:prstGeom prst="rect">
            <a:avLst/>
          </a:prstGeom>
          <a:noFill/>
        </p:spPr>
        <p:txBody>
          <a:bodyPr wrap="none" rtlCol="0">
            <a:spAutoFit/>
          </a:bodyPr>
          <a:lstStyle/>
          <a:p>
            <a:r>
              <a:rPr lang="en-US" dirty="0" smtClean="0"/>
              <a:t>www.itlresearch.com</a:t>
            </a:r>
            <a:endParaRPr lang="en-US" dirty="0"/>
          </a:p>
        </p:txBody>
      </p:sp>
      <p:sp>
        <p:nvSpPr>
          <p:cNvPr id="27" name="Slide Number Placeholder 3"/>
          <p:cNvSpPr txBox="1">
            <a:spLocks/>
          </p:cNvSpPr>
          <p:nvPr/>
        </p:nvSpPr>
        <p:spPr>
          <a:xfrm>
            <a:off x="265176" y="6445039"/>
            <a:ext cx="3697224" cy="184361"/>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8B3D92AD-C4F0-4F46-81FB-1D1843E78CB6}" type="slidenum">
              <a:rPr kumimoji="0" lang="en-US" sz="1050" b="1"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6</a:t>
            </a:fld>
            <a:r>
              <a:rPr kumimoji="0" lang="en-US" sz="1050" b="1" i="0" u="none" strike="noStrike" kern="1200" cap="none" spc="0" normalizeH="0" baseline="0" noProof="0" dirty="0" smtClean="0">
                <a:ln>
                  <a:noFill/>
                </a:ln>
                <a:solidFill>
                  <a:schemeClr val="bg1">
                    <a:lumMod val="50000"/>
                  </a:schemeClr>
                </a:solidFill>
                <a:effectLst/>
                <a:uLnTx/>
                <a:uFillTx/>
                <a:latin typeface="+mn-lt"/>
                <a:ea typeface="+mn-ea"/>
                <a:cs typeface="+mn-cs"/>
              </a:rPr>
              <a:t>  |  </a:t>
            </a:r>
            <a:r>
              <a:rPr kumimoji="0" lang="en-US" sz="1050" i="0" u="none" strike="noStrike" kern="1200" cap="none" spc="0" normalizeH="0" baseline="0" noProof="0" dirty="0" smtClean="0">
                <a:ln>
                  <a:noFill/>
                </a:ln>
                <a:solidFill>
                  <a:schemeClr val="bg1">
                    <a:lumMod val="50000"/>
                  </a:schemeClr>
                </a:solidFill>
                <a:effectLst/>
                <a:uLnTx/>
                <a:uFillTx/>
                <a:latin typeface="+mn-lt"/>
                <a:ea typeface="+mn-ea"/>
                <a:cs typeface="+mn-cs"/>
              </a:rPr>
              <a:t>Microsoft</a:t>
            </a:r>
            <a:r>
              <a:rPr kumimoji="0" lang="en-US" sz="1050" i="0" u="none" strike="noStrike" kern="1200" cap="none" spc="0" normalizeH="0" noProof="0" dirty="0" smtClean="0">
                <a:ln>
                  <a:noFill/>
                </a:ln>
                <a:solidFill>
                  <a:schemeClr val="bg1">
                    <a:lumMod val="50000"/>
                  </a:schemeClr>
                </a:solidFill>
                <a:effectLst/>
                <a:uLnTx/>
                <a:uFillTx/>
                <a:latin typeface="+mn-lt"/>
                <a:ea typeface="+mn-ea"/>
                <a:cs typeface="+mn-cs"/>
              </a:rPr>
              <a:t> 2013 All Rights Reserved.</a:t>
            </a:r>
            <a:endParaRPr kumimoji="0" lang="en-US" sz="105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2984984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Innovative Teaching Practices</a:t>
            </a:r>
            <a:r>
              <a:rPr lang="en-US" dirty="0" smtClean="0"/>
              <a:t>?</a:t>
            </a:r>
            <a:endParaRPr lang="en-US" dirty="0"/>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rcRect b="-27825"/>
              <a:stretch>
                <a:fillRect/>
              </a:stretch>
            </p:blipFill>
          </mc:Choice>
          <mc:Fallback>
            <p:blipFill>
              <a:blip r:embed="rId5"/>
              <a:srcRect b="-27825"/>
              <a:stretch>
                <a:fillRect/>
              </a:stretch>
            </p:blipFill>
          </mc:Fallback>
        </mc:AlternateContent>
        <p:spPr>
          <a:xfrm>
            <a:off x="1905000" y="1879118"/>
            <a:ext cx="4161118" cy="2928710"/>
          </a:xfrm>
          <a:prstGeom prst="round2DiagRect">
            <a:avLst/>
          </a:prstGeom>
          <a:effectLst>
            <a:outerShdw blurRad="50800" dist="38100" dir="2700000" algn="br">
              <a:srgbClr val="000000">
                <a:alpha val="43000"/>
              </a:srgbClr>
            </a:outerShdw>
          </a:effectLst>
        </p:spPr>
      </p:pic>
      <p:sp>
        <p:nvSpPr>
          <p:cNvPr id="6" name="Right Arrow 5"/>
          <p:cNvSpPr/>
          <p:nvPr/>
        </p:nvSpPr>
        <p:spPr>
          <a:xfrm>
            <a:off x="1828800" y="3734802"/>
            <a:ext cx="4521702" cy="793163"/>
          </a:xfrm>
          <a:prstGeom prst="rightArrow">
            <a:avLst>
              <a:gd name="adj1" fmla="val 68824"/>
              <a:gd name="adj2" fmla="val 28824"/>
            </a:avLst>
          </a:prstGeom>
          <a:solidFill>
            <a:schemeClr val="accent4">
              <a:lumMod val="75000"/>
            </a:schemeClr>
          </a:solidFill>
          <a:ln w="38100" cap="flat" cmpd="sng" algn="ctr">
            <a:solidFill>
              <a:srgbClr val="FFFFFF"/>
            </a:solid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 lastClr="FFFFFF"/>
                </a:solidFill>
                <a:effectLst/>
                <a:uLnTx/>
                <a:uFillTx/>
                <a:latin typeface="Arial Black"/>
                <a:ea typeface="+mn-ea"/>
                <a:cs typeface="Arial Black"/>
              </a:rPr>
              <a:t>Innovative Teaching Practices</a:t>
            </a:r>
            <a:endParaRPr kumimoji="0" lang="en-US" b="1" i="0" u="none" strike="noStrike" kern="0" cap="none" spc="0" normalizeH="0" baseline="0" noProof="0" dirty="0">
              <a:ln>
                <a:noFill/>
              </a:ln>
              <a:solidFill>
                <a:sysClr val="window" lastClr="FFFFFF"/>
              </a:solidFill>
              <a:effectLst/>
              <a:uLnTx/>
              <a:uFillTx/>
              <a:latin typeface="Arial Black"/>
              <a:ea typeface="+mn-ea"/>
              <a:cs typeface="Arial Black"/>
            </a:endParaRPr>
          </a:p>
        </p:txBody>
      </p:sp>
      <p:sp>
        <p:nvSpPr>
          <p:cNvPr id="7" name="Rectangle 6"/>
          <p:cNvSpPr/>
          <p:nvPr/>
        </p:nvSpPr>
        <p:spPr>
          <a:xfrm>
            <a:off x="714609" y="4548701"/>
            <a:ext cx="5076592" cy="1600438"/>
          </a:xfrm>
          <a:prstGeom prst="rect">
            <a:avLst/>
          </a:prstGeom>
        </p:spPr>
        <p:txBody>
          <a:bodyPr wrap="square">
            <a:spAutoFit/>
          </a:bodyPr>
          <a:lstStyle/>
          <a:p>
            <a:r>
              <a:rPr lang="en-US" sz="1400" dirty="0"/>
              <a:t>Innovative Teaching Practices in the ITL Research Model include more than the use of information and communication technologies (ICT). Many examples show us that just putting technology in schools does not by itself change teaching and learning. We believe technology use needs to be part of cultural and pedagogical shifts that include student centered learning and practicing learning as something that takes place anytime and anywhere</a:t>
            </a:r>
            <a:r>
              <a:rPr lang="en-US" sz="1400" dirty="0" smtClean="0">
                <a:solidFill>
                  <a:srgbClr val="006025"/>
                </a:solidFill>
              </a:rPr>
              <a:t>. </a:t>
            </a:r>
          </a:p>
        </p:txBody>
      </p:sp>
      <p:sp>
        <p:nvSpPr>
          <p:cNvPr id="8" name="Rounded Rectangle 7"/>
          <p:cNvSpPr/>
          <p:nvPr/>
        </p:nvSpPr>
        <p:spPr>
          <a:xfrm>
            <a:off x="6406531" y="2353733"/>
            <a:ext cx="2236272" cy="3539067"/>
          </a:xfrm>
          <a:prstGeom prst="roundRect">
            <a:avLst/>
          </a:prstGeom>
          <a:gradFill flip="none" rotWithShape="1">
            <a:gsLst>
              <a:gs pos="0">
                <a:schemeClr val="accent1">
                  <a:tint val="100000"/>
                  <a:shade val="100000"/>
                  <a:satMod val="130000"/>
                  <a:alpha val="21000"/>
                </a:schemeClr>
              </a:gs>
              <a:gs pos="100000">
                <a:schemeClr val="accent1">
                  <a:tint val="50000"/>
                  <a:shade val="100000"/>
                  <a:satMod val="350000"/>
                  <a:alpha val="21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49"/>
          <p:cNvSpPr>
            <a:spLocks noChangeArrowheads="1"/>
          </p:cNvSpPr>
          <p:nvPr/>
        </p:nvSpPr>
        <p:spPr bwMode="auto">
          <a:xfrm>
            <a:off x="6524625" y="2570995"/>
            <a:ext cx="1982872" cy="838596"/>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bg2">
                    <a:lumMod val="50000"/>
                  </a:schemeClr>
                </a:solidFill>
                <a:effectLst/>
                <a:uLnTx/>
                <a:uFillTx/>
                <a:latin typeface="Arial Bold"/>
                <a:ea typeface="+mn-ea"/>
                <a:cs typeface="Arial Bold"/>
              </a:rPr>
              <a:t>Student-Centered Pedagogy </a:t>
            </a:r>
          </a:p>
        </p:txBody>
      </p:sp>
      <p:sp>
        <p:nvSpPr>
          <p:cNvPr id="11" name="Rounded Rectangle 49"/>
          <p:cNvSpPr>
            <a:spLocks noChangeArrowheads="1"/>
          </p:cNvSpPr>
          <p:nvPr/>
        </p:nvSpPr>
        <p:spPr bwMode="auto">
          <a:xfrm>
            <a:off x="6524625" y="3710105"/>
            <a:ext cx="1988910" cy="838596"/>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bg2">
                    <a:lumMod val="50000"/>
                  </a:schemeClr>
                </a:solidFill>
                <a:effectLst/>
                <a:uLnTx/>
                <a:uFillTx/>
                <a:latin typeface="Arial Bold"/>
                <a:ea typeface="+mn-ea"/>
                <a:cs typeface="Arial Bold"/>
              </a:rPr>
              <a:t>Extending learning beyond </a:t>
            </a:r>
            <a:br>
              <a:rPr kumimoji="0" lang="en-US" sz="1600" b="1" i="0" u="none" strike="noStrike" kern="0" cap="none" spc="0" normalizeH="0" baseline="0" noProof="0" dirty="0" smtClean="0">
                <a:ln>
                  <a:noFill/>
                </a:ln>
                <a:solidFill>
                  <a:schemeClr val="bg2">
                    <a:lumMod val="50000"/>
                  </a:schemeClr>
                </a:solidFill>
                <a:effectLst/>
                <a:uLnTx/>
                <a:uFillTx/>
                <a:latin typeface="Arial Bold"/>
                <a:ea typeface="+mn-ea"/>
                <a:cs typeface="Arial Bold"/>
              </a:rPr>
            </a:br>
            <a:r>
              <a:rPr kumimoji="0" lang="en-US" sz="1600" b="1" i="0" u="none" strike="noStrike" kern="0" cap="none" spc="0" normalizeH="0" baseline="0" noProof="0" dirty="0" smtClean="0">
                <a:ln>
                  <a:noFill/>
                </a:ln>
                <a:solidFill>
                  <a:schemeClr val="bg2">
                    <a:lumMod val="50000"/>
                  </a:schemeClr>
                </a:solidFill>
                <a:effectLst/>
                <a:uLnTx/>
                <a:uFillTx/>
                <a:latin typeface="Arial Bold"/>
                <a:ea typeface="+mn-ea"/>
                <a:cs typeface="Arial Bold"/>
              </a:rPr>
              <a:t>the classroom</a:t>
            </a:r>
          </a:p>
        </p:txBody>
      </p:sp>
      <p:sp>
        <p:nvSpPr>
          <p:cNvPr id="12" name="Rounded Rectangle 49"/>
          <p:cNvSpPr>
            <a:spLocks noChangeArrowheads="1"/>
          </p:cNvSpPr>
          <p:nvPr/>
        </p:nvSpPr>
        <p:spPr bwMode="auto">
          <a:xfrm>
            <a:off x="6518587" y="4809809"/>
            <a:ext cx="1988910" cy="838596"/>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marL="0" marR="0" lvl="0" indent="-169863" algn="ctr" defTabSz="914400" eaLnBrk="1" fontAlgn="auto" latinLnBrk="0" hangingPunct="1">
              <a:lnSpc>
                <a:spcPct val="100000"/>
              </a:lnSpc>
              <a:spcBef>
                <a:spcPct val="20000"/>
              </a:spcBef>
              <a:spcAft>
                <a:spcPts val="600"/>
              </a:spcAft>
              <a:buClrTx/>
              <a:buSzTx/>
              <a:buFontTx/>
              <a:buNone/>
              <a:tabLst/>
              <a:defRPr/>
            </a:pPr>
            <a:r>
              <a:rPr kumimoji="0" lang="en-US" sz="1600" b="1" i="0" u="none" strike="noStrike" kern="0" cap="none" spc="0" normalizeH="0" baseline="0" noProof="0" dirty="0" smtClean="0">
                <a:ln>
                  <a:noFill/>
                </a:ln>
                <a:solidFill>
                  <a:schemeClr val="bg2">
                    <a:lumMod val="50000"/>
                  </a:schemeClr>
                </a:solidFill>
                <a:effectLst/>
                <a:uLnTx/>
                <a:uFillTx/>
                <a:latin typeface="Arical bold"/>
                <a:ea typeface="+mn-ea"/>
                <a:cs typeface="Arical bold"/>
              </a:rPr>
              <a:t>ICT used for teaching and learning</a:t>
            </a:r>
          </a:p>
        </p:txBody>
      </p:sp>
      <p:sp>
        <p:nvSpPr>
          <p:cNvPr id="13" name="TextBox 12"/>
          <p:cNvSpPr txBox="1"/>
          <p:nvPr/>
        </p:nvSpPr>
        <p:spPr>
          <a:xfrm>
            <a:off x="5562600" y="6292334"/>
            <a:ext cx="2171941" cy="369332"/>
          </a:xfrm>
          <a:prstGeom prst="rect">
            <a:avLst/>
          </a:prstGeom>
          <a:noFill/>
        </p:spPr>
        <p:txBody>
          <a:bodyPr wrap="none" rtlCol="0">
            <a:spAutoFit/>
          </a:bodyPr>
          <a:lstStyle/>
          <a:p>
            <a:r>
              <a:rPr lang="en-US" dirty="0" smtClean="0"/>
              <a:t>www.itlresearch.com</a:t>
            </a:r>
            <a:endParaRPr lang="en-US" dirty="0"/>
          </a:p>
        </p:txBody>
      </p:sp>
      <p:sp>
        <p:nvSpPr>
          <p:cNvPr id="14" name="Slide Number Placeholder 3"/>
          <p:cNvSpPr txBox="1">
            <a:spLocks/>
          </p:cNvSpPr>
          <p:nvPr/>
        </p:nvSpPr>
        <p:spPr>
          <a:xfrm>
            <a:off x="265176" y="6445039"/>
            <a:ext cx="3697224" cy="184361"/>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8B3D92AD-C4F0-4F46-81FB-1D1843E78CB6}" type="slidenum">
              <a:rPr kumimoji="0" lang="en-US" sz="1050" b="1"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7</a:t>
            </a:fld>
            <a:r>
              <a:rPr kumimoji="0" lang="en-US" sz="1050" b="1" i="0" u="none" strike="noStrike" kern="1200" cap="none" spc="0" normalizeH="0" baseline="0" noProof="0" dirty="0" smtClean="0">
                <a:ln>
                  <a:noFill/>
                </a:ln>
                <a:solidFill>
                  <a:schemeClr val="bg1">
                    <a:lumMod val="50000"/>
                  </a:schemeClr>
                </a:solidFill>
                <a:effectLst/>
                <a:uLnTx/>
                <a:uFillTx/>
                <a:latin typeface="+mn-lt"/>
                <a:ea typeface="+mn-ea"/>
                <a:cs typeface="+mn-cs"/>
              </a:rPr>
              <a:t>  |  </a:t>
            </a:r>
            <a:r>
              <a:rPr kumimoji="0" lang="en-US" sz="1050" i="0" u="none" strike="noStrike" kern="1200" cap="none" spc="0" normalizeH="0" baseline="0" noProof="0" dirty="0" smtClean="0">
                <a:ln>
                  <a:noFill/>
                </a:ln>
                <a:solidFill>
                  <a:schemeClr val="bg1">
                    <a:lumMod val="50000"/>
                  </a:schemeClr>
                </a:solidFill>
                <a:effectLst/>
                <a:uLnTx/>
                <a:uFillTx/>
                <a:latin typeface="+mn-lt"/>
                <a:ea typeface="+mn-ea"/>
                <a:cs typeface="+mn-cs"/>
              </a:rPr>
              <a:t>Microsoft</a:t>
            </a:r>
            <a:r>
              <a:rPr kumimoji="0" lang="en-US" sz="1050" i="0" u="none" strike="noStrike" kern="1200" cap="none" spc="0" normalizeH="0" noProof="0" dirty="0" smtClean="0">
                <a:ln>
                  <a:noFill/>
                </a:ln>
                <a:solidFill>
                  <a:schemeClr val="bg1">
                    <a:lumMod val="50000"/>
                  </a:schemeClr>
                </a:solidFill>
                <a:effectLst/>
                <a:uLnTx/>
                <a:uFillTx/>
                <a:latin typeface="+mn-lt"/>
                <a:ea typeface="+mn-ea"/>
                <a:cs typeface="+mn-cs"/>
              </a:rPr>
              <a:t> 2013 All Rights Reserved.</a:t>
            </a:r>
            <a:endParaRPr kumimoji="0" lang="en-US" sz="105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592870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Innovative Teaching</a:t>
            </a:r>
            <a:endParaRPr lang="en-US" dirty="0"/>
          </a:p>
        </p:txBody>
      </p:sp>
      <p:sp>
        <p:nvSpPr>
          <p:cNvPr id="5" name="TextBox 4"/>
          <p:cNvSpPr txBox="1"/>
          <p:nvPr/>
        </p:nvSpPr>
        <p:spPr>
          <a:xfrm>
            <a:off x="2393274" y="5538624"/>
            <a:ext cx="6120260" cy="877163"/>
          </a:xfrm>
          <a:prstGeom prst="rect">
            <a:avLst/>
          </a:prstGeom>
          <a:noFill/>
        </p:spPr>
        <p:txBody>
          <a:bodyPr wrap="square" rtlCol="0">
            <a:spAutoFit/>
          </a:bodyPr>
          <a:lstStyle/>
          <a:p>
            <a:r>
              <a:rPr lang="en-US" sz="1000" dirty="0"/>
              <a:t>This construct relates to uses of technology by teachers and by students. The impact of information and communication technologies (ICT) can vary widely depending on its pedagogical application. Therefore, this construct includes a focus on how ICT is used and not simply whether it is used. For example, ITL measures distinguish between basic or rote use of technology and higher-level technology </a:t>
            </a:r>
            <a:r>
              <a:rPr lang="en-US" sz="1000" dirty="0" smtClean="0"/>
              <a:t>use </a:t>
            </a:r>
            <a:r>
              <a:rPr lang="en-US" sz="1050" dirty="0"/>
              <a:t>supports students’ development of creative and collaborative skills for the 21</a:t>
            </a:r>
            <a:r>
              <a:rPr lang="en-US" sz="1050" baseline="30000" dirty="0"/>
              <a:t>st</a:t>
            </a:r>
            <a:r>
              <a:rPr lang="en-US" sz="1050" dirty="0"/>
              <a:t> Century.</a:t>
            </a:r>
            <a:endParaRPr lang="en-US" sz="1050" dirty="0">
              <a:solidFill>
                <a:schemeClr val="bg2">
                  <a:lumMod val="25000"/>
                </a:schemeClr>
              </a:solidFill>
            </a:endParaRPr>
          </a:p>
        </p:txBody>
      </p:sp>
      <p:sp>
        <p:nvSpPr>
          <p:cNvPr id="6" name="TextBox 5"/>
          <p:cNvSpPr txBox="1"/>
          <p:nvPr/>
        </p:nvSpPr>
        <p:spPr>
          <a:xfrm>
            <a:off x="520989" y="1676162"/>
            <a:ext cx="6184611" cy="1384995"/>
          </a:xfrm>
          <a:prstGeom prst="rect">
            <a:avLst/>
          </a:prstGeom>
          <a:noFill/>
        </p:spPr>
        <p:txBody>
          <a:bodyPr wrap="square" rtlCol="0">
            <a:spAutoFit/>
          </a:bodyPr>
          <a:lstStyle/>
          <a:p>
            <a:r>
              <a:rPr lang="en-US" sz="1400" dirty="0"/>
              <a:t>We debated the use of the term “innovative” to describe the combination of these teaching practices, as student-centered pedagogy and extending learning beyond the classroom are concepts that have very long histories. The term “innovative” in this context is intended to connote the combination of existing things in new ways to solve problems. It is the combination of these pedagogical elements </a:t>
            </a:r>
            <a:r>
              <a:rPr lang="en-US" sz="1400" i="1" dirty="0"/>
              <a:t>with </a:t>
            </a:r>
            <a:r>
              <a:rPr lang="en-US" sz="1400" dirty="0"/>
              <a:t>technology that we believe has real potential for innovative solutions</a:t>
            </a:r>
            <a:r>
              <a:rPr lang="en-US" sz="1400" dirty="0" smtClean="0">
                <a:solidFill>
                  <a:srgbClr val="006025"/>
                </a:solidFill>
              </a:rPr>
              <a:t>.</a:t>
            </a:r>
          </a:p>
        </p:txBody>
      </p:sp>
      <p:pic>
        <p:nvPicPr>
          <p:cNvPr id="7" name="Picture 6" descr="redhead_boy.jpg"/>
          <p:cNvPicPr>
            <a:picLocks noChangeAspect="1"/>
          </p:cNvPicPr>
          <p:nvPr/>
        </p:nvPicPr>
        <p:blipFill>
          <a:blip r:embed="rId2"/>
          <a:srcRect t="7717" r="48417"/>
          <a:stretch>
            <a:fillRect/>
          </a:stretch>
        </p:blipFill>
        <p:spPr>
          <a:xfrm>
            <a:off x="6726828" y="508001"/>
            <a:ext cx="1888305" cy="2252132"/>
          </a:xfrm>
          <a:prstGeom prst="round2DiagRect">
            <a:avLst/>
          </a:prstGeom>
          <a:effectLst>
            <a:outerShdw blurRad="50800" dist="38100" dir="2700000" algn="br">
              <a:srgbClr val="000000">
                <a:alpha val="43000"/>
              </a:srgbClr>
            </a:outerShdw>
          </a:effectLst>
        </p:spPr>
      </p:pic>
      <p:sp>
        <p:nvSpPr>
          <p:cNvPr id="8" name="Rectangle 7"/>
          <p:cNvSpPr/>
          <p:nvPr/>
        </p:nvSpPr>
        <p:spPr>
          <a:xfrm>
            <a:off x="2380276" y="3415560"/>
            <a:ext cx="6184058" cy="1232640"/>
          </a:xfrm>
          <a:prstGeom prst="rect">
            <a:avLst/>
          </a:prstGeom>
        </p:spPr>
        <p:txBody>
          <a:bodyPr wrap="square">
            <a:normAutofit/>
          </a:bodyPr>
          <a:lstStyle/>
          <a:p>
            <a:r>
              <a:rPr lang="en-US" sz="1000" dirty="0"/>
              <a:t>In the ITL model, student-centered pedagogies include practices of teaching and learning that are project-based, collaborative, foster knowledge-building, require self-regulation and assessment. Additionally, these pedagogies are</a:t>
            </a:r>
            <a:r>
              <a:rPr lang="en-US" sz="1000" dirty="0" smtClean="0"/>
              <a:t>:</a:t>
            </a:r>
            <a:endParaRPr lang="en-US" sz="1000" dirty="0"/>
          </a:p>
          <a:p>
            <a:pPr marL="171450" lvl="0" indent="-171450">
              <a:buFont typeface="Arial" pitchFamily="34" charset="0"/>
              <a:buChar char="•"/>
            </a:pPr>
            <a:r>
              <a:rPr lang="en-US" sz="1000" dirty="0"/>
              <a:t>Personalized, by allowing for student choice and relevance to the individual </a:t>
            </a:r>
            <a:r>
              <a:rPr lang="en-US" sz="1000" dirty="0" smtClean="0"/>
              <a:t>student</a:t>
            </a:r>
            <a:r>
              <a:rPr lang="en-US" sz="1000" dirty="0"/>
              <a:t>.</a:t>
            </a:r>
            <a:r>
              <a:rPr lang="en-US" sz="1000" dirty="0" smtClean="0"/>
              <a:t> </a:t>
            </a:r>
            <a:endParaRPr lang="en-US" sz="1000" dirty="0"/>
          </a:p>
          <a:p>
            <a:pPr marL="171450" indent="-171450">
              <a:buFont typeface="Arial" pitchFamily="34" charset="0"/>
              <a:buChar char="•"/>
            </a:pPr>
            <a:r>
              <a:rPr lang="en-US" sz="1000" dirty="0"/>
              <a:t>Individualized, by allowing students to work at their own pace and according to their particular learning needs</a:t>
            </a:r>
            <a:r>
              <a:rPr lang="en-US" sz="1000" dirty="0" smtClean="0"/>
              <a:t>.</a:t>
            </a:r>
            <a:r>
              <a:rPr lang="en-US" sz="1000" dirty="0" smtClean="0">
                <a:solidFill>
                  <a:schemeClr val="bg2">
                    <a:lumMod val="25000"/>
                  </a:schemeClr>
                </a:solidFill>
              </a:rPr>
              <a:t> </a:t>
            </a:r>
          </a:p>
          <a:p>
            <a:r>
              <a:rPr lang="en-US" sz="1000" dirty="0"/>
              <a:t>Each of these elements has a strong base of prior research that links it to positive outcomes in development of 21st-century skills for students</a:t>
            </a:r>
            <a:r>
              <a:rPr lang="en-US" sz="1000" dirty="0" smtClean="0"/>
              <a:t>. </a:t>
            </a:r>
            <a:endParaRPr lang="en-US" sz="1000" dirty="0">
              <a:solidFill>
                <a:schemeClr val="bg2">
                  <a:lumMod val="25000"/>
                </a:schemeClr>
              </a:solidFill>
            </a:endParaRPr>
          </a:p>
        </p:txBody>
      </p:sp>
      <p:sp>
        <p:nvSpPr>
          <p:cNvPr id="9" name="Rectangle 8"/>
          <p:cNvSpPr/>
          <p:nvPr/>
        </p:nvSpPr>
        <p:spPr>
          <a:xfrm>
            <a:off x="2435309" y="4590034"/>
            <a:ext cx="6184057" cy="861774"/>
          </a:xfrm>
          <a:prstGeom prst="rect">
            <a:avLst/>
          </a:prstGeom>
        </p:spPr>
        <p:txBody>
          <a:bodyPr wrap="square">
            <a:spAutoFit/>
          </a:bodyPr>
          <a:lstStyle/>
          <a:p>
            <a:r>
              <a:rPr lang="en-US" sz="1000" dirty="0"/>
              <a:t>This construct refers to learning activities that reflect the nature of high-performing work groups in modern organizations. For example, learning activities can extend beyond the traditional boundaries of the classroom by including individuals from beyond the classroom community (for example, parents, experts, community members), by providing opportunities for 24/7 learning (for example, research outside the classroom), fostering cross-disciplinary connections, and promoting global awareness and cultural understanding</a:t>
            </a:r>
            <a:r>
              <a:rPr lang="en-US" sz="1000" dirty="0" smtClean="0">
                <a:solidFill>
                  <a:schemeClr val="bg2">
                    <a:lumMod val="25000"/>
                  </a:schemeClr>
                </a:solidFill>
              </a:rPr>
              <a:t>. </a:t>
            </a:r>
            <a:endParaRPr lang="en-US" sz="1000" dirty="0">
              <a:solidFill>
                <a:schemeClr val="bg2">
                  <a:lumMod val="25000"/>
                </a:schemeClr>
              </a:solidFill>
            </a:endParaRPr>
          </a:p>
        </p:txBody>
      </p:sp>
      <p:sp>
        <p:nvSpPr>
          <p:cNvPr id="10" name="Rounded Rectangle 49"/>
          <p:cNvSpPr>
            <a:spLocks noChangeArrowheads="1"/>
          </p:cNvSpPr>
          <p:nvPr/>
        </p:nvSpPr>
        <p:spPr bwMode="auto">
          <a:xfrm>
            <a:off x="608287" y="3537283"/>
            <a:ext cx="1365547" cy="577517"/>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2">
                    <a:lumMod val="50000"/>
                  </a:schemeClr>
                </a:solidFill>
                <a:effectLst/>
                <a:uLnTx/>
                <a:uFillTx/>
                <a:latin typeface="Arial Bold"/>
                <a:ea typeface="+mn-ea"/>
                <a:cs typeface="Arial Bold"/>
              </a:rPr>
              <a:t>Student-Centered Pedagogy </a:t>
            </a:r>
          </a:p>
        </p:txBody>
      </p:sp>
      <p:sp>
        <p:nvSpPr>
          <p:cNvPr id="11" name="Rounded Rectangle 49"/>
          <p:cNvSpPr>
            <a:spLocks noChangeArrowheads="1"/>
          </p:cNvSpPr>
          <p:nvPr/>
        </p:nvSpPr>
        <p:spPr bwMode="auto">
          <a:xfrm>
            <a:off x="604129" y="4604083"/>
            <a:ext cx="1369705" cy="577517"/>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2">
                    <a:lumMod val="50000"/>
                  </a:schemeClr>
                </a:solidFill>
                <a:effectLst/>
                <a:uLnTx/>
                <a:uFillTx/>
                <a:latin typeface="Arial Bold"/>
                <a:ea typeface="+mn-ea"/>
                <a:cs typeface="Arial Bold"/>
              </a:rPr>
              <a:t>Extending learning beyond </a:t>
            </a:r>
            <a:br>
              <a:rPr kumimoji="0" lang="en-US" sz="1000" b="1" i="0" u="none" strike="noStrike" kern="0" cap="none" spc="0" normalizeH="0" baseline="0" noProof="0" dirty="0" smtClean="0">
                <a:ln>
                  <a:noFill/>
                </a:ln>
                <a:solidFill>
                  <a:schemeClr val="bg2">
                    <a:lumMod val="50000"/>
                  </a:schemeClr>
                </a:solidFill>
                <a:effectLst/>
                <a:uLnTx/>
                <a:uFillTx/>
                <a:latin typeface="Arial Bold"/>
                <a:ea typeface="+mn-ea"/>
                <a:cs typeface="Arial Bold"/>
              </a:rPr>
            </a:br>
            <a:r>
              <a:rPr kumimoji="0" lang="en-US" sz="1000" b="1" i="0" u="none" strike="noStrike" kern="0" cap="none" spc="0" normalizeH="0" baseline="0" noProof="0" dirty="0" smtClean="0">
                <a:ln>
                  <a:noFill/>
                </a:ln>
                <a:solidFill>
                  <a:schemeClr val="bg2">
                    <a:lumMod val="50000"/>
                  </a:schemeClr>
                </a:solidFill>
                <a:effectLst/>
                <a:uLnTx/>
                <a:uFillTx/>
                <a:latin typeface="Arial Bold"/>
                <a:ea typeface="+mn-ea"/>
                <a:cs typeface="Arial Bold"/>
              </a:rPr>
              <a:t>the classroom</a:t>
            </a:r>
          </a:p>
        </p:txBody>
      </p:sp>
      <p:sp>
        <p:nvSpPr>
          <p:cNvPr id="12" name="Rounded Rectangle 49"/>
          <p:cNvSpPr>
            <a:spLocks noChangeArrowheads="1"/>
          </p:cNvSpPr>
          <p:nvPr/>
        </p:nvSpPr>
        <p:spPr bwMode="auto">
          <a:xfrm>
            <a:off x="608287" y="5640222"/>
            <a:ext cx="1369705" cy="577517"/>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marL="0" marR="0" lvl="0" indent="-169863" algn="ctr" defTabSz="914400" eaLnBrk="1" fontAlgn="auto" latinLnBrk="0" hangingPunct="1">
              <a:lnSpc>
                <a:spcPct val="100000"/>
              </a:lnSpc>
              <a:spcBef>
                <a:spcPct val="20000"/>
              </a:spcBef>
              <a:spcAft>
                <a:spcPts val="600"/>
              </a:spcAft>
              <a:buClrTx/>
              <a:buSzTx/>
              <a:buFontTx/>
              <a:buNone/>
              <a:tabLst/>
              <a:defRPr/>
            </a:pPr>
            <a:r>
              <a:rPr kumimoji="0" lang="en-US" sz="1000" b="1" i="0" u="none" strike="noStrike" kern="0" cap="none" spc="0" normalizeH="0" baseline="0" noProof="0" dirty="0" smtClean="0">
                <a:ln>
                  <a:noFill/>
                </a:ln>
                <a:solidFill>
                  <a:schemeClr val="bg2">
                    <a:lumMod val="50000"/>
                  </a:schemeClr>
                </a:solidFill>
                <a:effectLst/>
                <a:uLnTx/>
                <a:uFillTx/>
                <a:latin typeface="Arical bold"/>
                <a:ea typeface="+mn-ea"/>
                <a:cs typeface="Arical bold"/>
              </a:rPr>
              <a:t>ICT used for teaching and learning</a:t>
            </a:r>
          </a:p>
        </p:txBody>
      </p:sp>
      <p:sp>
        <p:nvSpPr>
          <p:cNvPr id="13" name="TextBox 12"/>
          <p:cNvSpPr txBox="1"/>
          <p:nvPr/>
        </p:nvSpPr>
        <p:spPr>
          <a:xfrm>
            <a:off x="5562600" y="6292334"/>
            <a:ext cx="2171941" cy="369332"/>
          </a:xfrm>
          <a:prstGeom prst="rect">
            <a:avLst/>
          </a:prstGeom>
          <a:noFill/>
        </p:spPr>
        <p:txBody>
          <a:bodyPr wrap="none" rtlCol="0">
            <a:spAutoFit/>
          </a:bodyPr>
          <a:lstStyle/>
          <a:p>
            <a:r>
              <a:rPr lang="en-US" dirty="0" smtClean="0"/>
              <a:t>www.itlresearch.com</a:t>
            </a:r>
            <a:endParaRPr lang="en-US" dirty="0"/>
          </a:p>
        </p:txBody>
      </p:sp>
      <p:sp>
        <p:nvSpPr>
          <p:cNvPr id="14" name="Slide Number Placeholder 3"/>
          <p:cNvSpPr txBox="1">
            <a:spLocks/>
          </p:cNvSpPr>
          <p:nvPr/>
        </p:nvSpPr>
        <p:spPr>
          <a:xfrm>
            <a:off x="265176" y="6445039"/>
            <a:ext cx="3697224" cy="184361"/>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8B3D92AD-C4F0-4F46-81FB-1D1843E78CB6}" type="slidenum">
              <a:rPr kumimoji="0" lang="en-US" sz="1050" b="1"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8</a:t>
            </a:fld>
            <a:r>
              <a:rPr kumimoji="0" lang="en-US" sz="1050" b="1" i="0" u="none" strike="noStrike" kern="1200" cap="none" spc="0" normalizeH="0" baseline="0" noProof="0" dirty="0" smtClean="0">
                <a:ln>
                  <a:noFill/>
                </a:ln>
                <a:solidFill>
                  <a:schemeClr val="bg1">
                    <a:lumMod val="50000"/>
                  </a:schemeClr>
                </a:solidFill>
                <a:effectLst/>
                <a:uLnTx/>
                <a:uFillTx/>
                <a:latin typeface="+mn-lt"/>
                <a:ea typeface="+mn-ea"/>
                <a:cs typeface="+mn-cs"/>
              </a:rPr>
              <a:t>  |  </a:t>
            </a:r>
            <a:r>
              <a:rPr kumimoji="0" lang="en-US" sz="1050" i="0" u="none" strike="noStrike" kern="1200" cap="none" spc="0" normalizeH="0" baseline="0" noProof="0" dirty="0" smtClean="0">
                <a:ln>
                  <a:noFill/>
                </a:ln>
                <a:solidFill>
                  <a:schemeClr val="bg1">
                    <a:lumMod val="50000"/>
                  </a:schemeClr>
                </a:solidFill>
                <a:effectLst/>
                <a:uLnTx/>
                <a:uFillTx/>
                <a:latin typeface="+mn-lt"/>
                <a:ea typeface="+mn-ea"/>
                <a:cs typeface="+mn-cs"/>
              </a:rPr>
              <a:t>Microsoft</a:t>
            </a:r>
            <a:r>
              <a:rPr kumimoji="0" lang="en-US" sz="1050" i="0" u="none" strike="noStrike" kern="1200" cap="none" spc="0" normalizeH="0" noProof="0" dirty="0" smtClean="0">
                <a:ln>
                  <a:noFill/>
                </a:ln>
                <a:solidFill>
                  <a:schemeClr val="bg1">
                    <a:lumMod val="50000"/>
                  </a:schemeClr>
                </a:solidFill>
                <a:effectLst/>
                <a:uLnTx/>
                <a:uFillTx/>
                <a:latin typeface="+mn-lt"/>
                <a:ea typeface="+mn-ea"/>
                <a:cs typeface="+mn-cs"/>
              </a:rPr>
              <a:t> 2013 All Rights Reserved.</a:t>
            </a:r>
            <a:endParaRPr kumimoji="0" lang="en-US" sz="105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4069117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2777</TotalTime>
  <Words>1058</Words>
  <Application>Microsoft Office PowerPoint</Application>
  <PresentationFormat>On-screen Show (4:3)</PresentationFormat>
  <Paragraphs>83</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Purpose: supporting reflection and common vision</vt:lpstr>
      <vt:lpstr>History of Partners in Learning School Research</vt:lpstr>
      <vt:lpstr>Microsoft Partners in Learning</vt:lpstr>
      <vt:lpstr>The ITL Research Project</vt:lpstr>
      <vt:lpstr>ITL Research Model</vt:lpstr>
      <vt:lpstr>What are Innovative Teaching Practices?</vt:lpstr>
      <vt:lpstr>Elements of Innovative Teaching</vt:lpstr>
    </vt:vector>
  </TitlesOfParts>
  <Company>systech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manu</dc:creator>
  <cp:lastModifiedBy>Laura DeCrescenzo</cp:lastModifiedBy>
  <cp:revision>144</cp:revision>
  <dcterms:created xsi:type="dcterms:W3CDTF">2010-10-12T21:54:11Z</dcterms:created>
  <dcterms:modified xsi:type="dcterms:W3CDTF">2013-08-14T19:34:55Z</dcterms:modified>
</cp:coreProperties>
</file>